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5" r:id="rId2"/>
    <p:sldId id="288" r:id="rId3"/>
    <p:sldId id="280" r:id="rId4"/>
    <p:sldId id="289" r:id="rId5"/>
    <p:sldId id="290" r:id="rId6"/>
    <p:sldId id="273" r:id="rId7"/>
    <p:sldId id="274" r:id="rId8"/>
    <p:sldId id="275" r:id="rId9"/>
    <p:sldId id="293" r:id="rId10"/>
    <p:sldId id="294" r:id="rId11"/>
    <p:sldId id="276" r:id="rId12"/>
    <p:sldId id="277" r:id="rId13"/>
    <p:sldId id="278" r:id="rId14"/>
    <p:sldId id="279" r:id="rId15"/>
    <p:sldId id="295" r:id="rId16"/>
    <p:sldId id="296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香如 陳" initials="香如" lastIdx="1" clrIdx="0">
    <p:extLst>
      <p:ext uri="{19B8F6BF-5375-455C-9EA6-DF929625EA0E}">
        <p15:presenceInfo xmlns:p15="http://schemas.microsoft.com/office/powerpoint/2012/main" userId="2d1d3aee77ddc3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66FF"/>
    <a:srgbClr val="0000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94660"/>
  </p:normalViewPr>
  <p:slideViewPr>
    <p:cSldViewPr snapToGrid="0">
      <p:cViewPr varScale="1">
        <p:scale>
          <a:sx n="86" d="100"/>
          <a:sy n="86" d="100"/>
        </p:scale>
        <p:origin x="7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90B90-B770-4B7F-B2D3-2F432EB2464E}" type="datetimeFigureOut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B66ED-E035-412D-9FDA-934DB17819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071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414AD1-BB0E-4B1E-B28F-E8B0100E7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C1B5E77-FA2B-45D4-BDD8-3D3DCC526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C992878-1218-4545-8DDF-309C6D8B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F017-D203-4604-9082-6EDCF188DCC7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2546B8-CF25-4681-AA81-B0878BDD0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1CED4B5-A53C-48B0-8BD1-5759D525A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36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D64400-1F3C-4033-9376-B3EE166E7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E592D0-76D5-47AF-AFE5-810672673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F0F8A5-7DF6-48F7-9A87-95172909D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46FFC-91FB-40F0-9C62-B9FEE71BCC22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26B172-C90E-40D6-8EF7-28CE7BA4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5E33F30-9C56-4C91-B29B-EEE753757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575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0DC309-DE76-4B0C-8F45-F18783487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6BBD5A9-A3F8-4917-8C36-4B9EF949A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E52EFEC-30C0-4806-863D-124154856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B51B-182A-4608-9567-2DD160133109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BC260A1-A51E-4C9C-BEB6-3657BC849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EAD2F48-A3B7-4241-9FFB-CF1A8BD0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283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A93BF3-17CC-4483-9785-CC101CD8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38DD883-F7C0-40D8-9D5E-B19D378E3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5D014D-513B-41D0-9096-D45A7E5BB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4F4F89F-A27B-4B83-B3DD-65AB9779A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6697-0309-4331-B19C-854785758922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5873C18-B15F-4F9C-AC7E-50A8BE6F5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F7CB79C-A186-4D26-ACD7-EBB0C6A3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8105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4739C9-F138-4072-BF8D-02A69ED17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8FC6E15-157E-45B4-AD87-07CD3787D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4D34BE4-E0F9-45A6-887C-65BABA3D4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B6FC594-093F-4796-8852-CC1793D2DC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D5F7F10-D77F-425A-8FBD-3B80F6C90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3818CD6-6777-4D1F-B218-91619E129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518C-AC08-457D-AC66-8421E1F8ECC7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7001B87-7229-4644-93E7-FC98FA53F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BC9D699-D3C5-45AE-8030-CE37E186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799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37A0E7-5A7C-4FE8-9E90-1B8BC141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C8E4E8E-97C7-498E-AA4D-9E7CE602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2D24B-4B07-4B23-8CC6-9C9311EB8E85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9A2FC9C-802E-49DB-8909-401C1EC7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0A019FB-D69A-4CA8-BA26-07513F9E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348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C9C1066-64C3-4648-AF48-C41B26EC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205C6-9145-418E-9111-6F0C28F0F9E9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56C58D6-9DF6-4435-859C-FCD41B352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7BF6353-470C-438A-9927-23C9408D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87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168B5AB-81CE-403C-88F7-270AC806B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02B8982-3E39-4D7F-856F-000B287B4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FC809C8-3D6E-4371-8553-A0EBCB744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DEED43D-04A3-41DB-819C-FC626160A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024F-C390-421F-A09A-7038309C76BD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F4BD79B-D36B-45B8-8A9F-A6603760E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8FA2A66-4797-4908-9762-CF485FFD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068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1B992C-03EA-4302-9E5D-7BAA7631B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0230262B-8164-4948-AE0B-501C8018E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EA59AC0-ED9D-4170-B8E5-D7EC15A38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8D21283-EE65-453A-9264-33B5F56A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4EB3-393F-4ECF-8C91-E9E9F7CAC628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87C0D33-F587-4224-BCEC-C27E77E1F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19FD2BE-2AC8-4C2D-B016-00330BBB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35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D64CC1-64DB-466B-A96E-B1E25688D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3FC9914-FB2F-49B8-B0BF-670C244D7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E7B17F-D402-4D93-A10D-FDFAC89E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CDBBD-C6D6-478C-BFD7-42B0CB41EA13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DCCBD21-A10C-4CD5-8335-6F7AB0AAE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B889266-9E84-49FA-8BAC-22E2215E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230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F0D405D8-9236-4628-9ABA-27B86D6411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50D2093-45CD-4DCD-AC66-2251E78F7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5A4352-0573-47A9-BAE6-4B8A6FC43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131D-C772-4DC3-87CF-5AFF30D50A5D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8E8FDDB-A5B2-4AF0-9B67-DB67F5A7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15EC32-DA3F-4BA5-930D-D0B2A10F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8067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220062D-3B86-47EC-846C-9CE530A93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17CB86F-3F88-423E-9275-2CAEF46D0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99038"/>
            <a:ext cx="10515600" cy="5077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9DA4D03-8325-47B0-8234-3F546D518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7F59F-83AC-4386-BE00-5C9A0F1DD3E9}" type="datetime1">
              <a:rPr lang="zh-TW" altLang="en-US" smtClean="0"/>
              <a:t>2021/1/15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6C5EB43-97D3-42DB-AF68-23B14DFFC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90A5E7E-DA8A-4F38-A9AF-14696341B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BB48A4F6-2B04-44B3-A069-9BF7384DF2D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3328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CD1E90-E2C0-48F2-90E3-E9A1C359A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583878"/>
          </a:xfrm>
        </p:spPr>
        <p:txBody>
          <a:bodyPr anchor="ctr">
            <a:normAutofit/>
          </a:bodyPr>
          <a:lstStyle/>
          <a:p>
            <a:pPr algn="ctr"/>
            <a:r>
              <a:rPr lang="en-US" altLang="zh-TW" sz="4400" dirty="0"/>
              <a:t>Command line</a:t>
            </a:r>
            <a:endParaRPr lang="zh-TW" altLang="en-US" sz="4400" dirty="0"/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A7F042BD-A4CA-46EB-8BDA-389D2E1A1732}"/>
              </a:ext>
            </a:extLst>
          </p:cNvPr>
          <p:cNvSpPr txBox="1">
            <a:spLocks/>
          </p:cNvSpPr>
          <p:nvPr/>
        </p:nvSpPr>
        <p:spPr>
          <a:xfrm>
            <a:off x="4231998" y="2772445"/>
            <a:ext cx="4805470" cy="1583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altLang="zh-TW" sz="2800" b="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927BDFC-EF04-47BE-9D30-FC8AF0AD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z="1600" smtClean="0"/>
              <a:t>1</a:t>
            </a:fld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3167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DDA703B2-7BC0-4537-8DF0-84EE6FD0F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228" y="1429157"/>
            <a:ext cx="4840084" cy="333212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F56BD83-8933-4376-A3AC-A44542233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z="2800" b="1" dirty="0">
                <a:latin typeface="+mn-lt"/>
              </a:rPr>
              <a:t>Console Pin Definition</a:t>
            </a:r>
            <a:endParaRPr lang="zh-TW" altLang="en-US" sz="2800" b="1" dirty="0">
              <a:latin typeface="+mn-lt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4E85D5B-C6C3-48B3-906E-176AB2F75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2377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sz="2200" dirty="0">
                <a:ea typeface="標楷體" panose="03000509000000000000" pitchFamily="65" charset="-120"/>
              </a:rPr>
              <a:t>Connect console</a:t>
            </a:r>
            <a:endParaRPr lang="zh-TW" altLang="en-US" sz="2200" dirty="0">
              <a:ea typeface="標楷體" panose="03000509000000000000" pitchFamily="65" charset="-120"/>
            </a:endParaRPr>
          </a:p>
        </p:txBody>
      </p:sp>
      <p:sp>
        <p:nvSpPr>
          <p:cNvPr id="12" name="投影片編號版面配置區 11">
            <a:extLst>
              <a:ext uri="{FF2B5EF4-FFF2-40B4-BE49-F238E27FC236}">
                <a16:creationId xmlns:a16="http://schemas.microsoft.com/office/drawing/2014/main" id="{4F508A76-6801-4766-8DEC-E4332CC3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2</a:t>
            </a:fld>
            <a:endParaRPr lang="zh-TW" altLang="en-US"/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954400FC-FA1F-4D5E-AD2F-90DD9EEC4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60570">
            <a:off x="7508830" y="1756742"/>
            <a:ext cx="3517692" cy="2814154"/>
          </a:xfrm>
          <a:prstGeom prst="rect">
            <a:avLst/>
          </a:prstGeom>
        </p:spPr>
      </p:pic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E44F49E1-2456-467A-AF41-A90F0FBBBAE9}"/>
              </a:ext>
            </a:extLst>
          </p:cNvPr>
          <p:cNvCxnSpPr>
            <a:cxnSpLocks/>
          </p:cNvCxnSpPr>
          <p:nvPr/>
        </p:nvCxnSpPr>
        <p:spPr>
          <a:xfrm>
            <a:off x="2913416" y="2535661"/>
            <a:ext cx="4606779" cy="3579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4E4872E3-CE84-412B-B1D4-EBD08DDD8B2A}"/>
              </a:ext>
            </a:extLst>
          </p:cNvPr>
          <p:cNvCxnSpPr>
            <a:cxnSpLocks/>
          </p:cNvCxnSpPr>
          <p:nvPr/>
        </p:nvCxnSpPr>
        <p:spPr>
          <a:xfrm>
            <a:off x="3204839" y="2487439"/>
            <a:ext cx="4315356" cy="54007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id="{7ED4C877-C124-4012-AE9C-CC91337860A9}"/>
              </a:ext>
            </a:extLst>
          </p:cNvPr>
          <p:cNvCxnSpPr>
            <a:cxnSpLocks/>
          </p:cNvCxnSpPr>
          <p:nvPr/>
        </p:nvCxnSpPr>
        <p:spPr>
          <a:xfrm>
            <a:off x="4145872" y="2463575"/>
            <a:ext cx="3374323" cy="667868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>
            <a:extLst>
              <a:ext uri="{FF2B5EF4-FFF2-40B4-BE49-F238E27FC236}">
                <a16:creationId xmlns:a16="http://schemas.microsoft.com/office/drawing/2014/main" id="{107085FB-2411-4314-94D7-893D5895ADB0}"/>
              </a:ext>
            </a:extLst>
          </p:cNvPr>
          <p:cNvCxnSpPr>
            <a:cxnSpLocks/>
          </p:cNvCxnSpPr>
          <p:nvPr/>
        </p:nvCxnSpPr>
        <p:spPr>
          <a:xfrm flipV="1">
            <a:off x="6223244" y="1429689"/>
            <a:ext cx="43796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8264ACDE-7035-4421-979E-029A6F1B4B7C}"/>
              </a:ext>
            </a:extLst>
          </p:cNvPr>
          <p:cNvCxnSpPr>
            <a:cxnSpLocks/>
          </p:cNvCxnSpPr>
          <p:nvPr/>
        </p:nvCxnSpPr>
        <p:spPr>
          <a:xfrm>
            <a:off x="6223244" y="1798375"/>
            <a:ext cx="437965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1DC01DD9-4A25-475A-B57A-95EB9789AC2D}"/>
              </a:ext>
            </a:extLst>
          </p:cNvPr>
          <p:cNvCxnSpPr>
            <a:cxnSpLocks/>
          </p:cNvCxnSpPr>
          <p:nvPr/>
        </p:nvCxnSpPr>
        <p:spPr>
          <a:xfrm>
            <a:off x="6223244" y="2164363"/>
            <a:ext cx="437965" cy="2698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ECBA6FDC-664A-4618-9337-908BB97DEB9C}"/>
              </a:ext>
            </a:extLst>
          </p:cNvPr>
          <p:cNvSpPr txBox="1"/>
          <p:nvPr/>
        </p:nvSpPr>
        <p:spPr>
          <a:xfrm>
            <a:off x="6661209" y="1229044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Ground</a:t>
            </a:r>
            <a:endParaRPr lang="zh-TW" altLang="en-US" dirty="0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AC64099-9185-4BAA-8A4B-37A982B35ED8}"/>
              </a:ext>
            </a:extLst>
          </p:cNvPr>
          <p:cNvSpPr txBox="1"/>
          <p:nvPr/>
        </p:nvSpPr>
        <p:spPr>
          <a:xfrm>
            <a:off x="6661209" y="1611011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Tx</a:t>
            </a:r>
            <a:endParaRPr lang="zh-TW" altLang="en-US" dirty="0"/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AD06817E-E4C8-41AA-B57D-0C8052E67341}"/>
              </a:ext>
            </a:extLst>
          </p:cNvPr>
          <p:cNvSpPr txBox="1"/>
          <p:nvPr/>
        </p:nvSpPr>
        <p:spPr>
          <a:xfrm>
            <a:off x="6662750" y="1992978"/>
            <a:ext cx="103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Rx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010A2FB-1003-4739-9C2B-5E264A0A7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029" y="4501422"/>
            <a:ext cx="3926414" cy="2037490"/>
          </a:xfrm>
          <a:prstGeom prst="rect">
            <a:avLst/>
          </a:prstGeom>
        </p:spPr>
      </p:pic>
      <p:sp>
        <p:nvSpPr>
          <p:cNvPr id="14" name="橢圓 13">
            <a:extLst>
              <a:ext uri="{FF2B5EF4-FFF2-40B4-BE49-F238E27FC236}">
                <a16:creationId xmlns:a16="http://schemas.microsoft.com/office/drawing/2014/main" id="{513AF67C-0A94-4F73-A7E8-12E6B985762D}"/>
              </a:ext>
            </a:extLst>
          </p:cNvPr>
          <p:cNvSpPr/>
          <p:nvPr/>
        </p:nvSpPr>
        <p:spPr>
          <a:xfrm>
            <a:off x="7977304" y="4488510"/>
            <a:ext cx="297044" cy="2514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1</a:t>
            </a:r>
            <a:endParaRPr lang="zh-TW" altLang="en-US" sz="1200" dirty="0"/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DF5FBAAC-8BD5-495E-BB4A-ECDC622689B4}"/>
              </a:ext>
            </a:extLst>
          </p:cNvPr>
          <p:cNvSpPr/>
          <p:nvPr/>
        </p:nvSpPr>
        <p:spPr>
          <a:xfrm>
            <a:off x="8274348" y="4488510"/>
            <a:ext cx="297044" cy="2514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2</a:t>
            </a:r>
            <a:endParaRPr lang="zh-TW" altLang="en-US" sz="1200" dirty="0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id="{8F166695-05A0-42DB-8B69-A9CE0D3CF084}"/>
              </a:ext>
            </a:extLst>
          </p:cNvPr>
          <p:cNvSpPr/>
          <p:nvPr/>
        </p:nvSpPr>
        <p:spPr>
          <a:xfrm>
            <a:off x="8552904" y="4482478"/>
            <a:ext cx="297044" cy="2514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3</a:t>
            </a:r>
            <a:endParaRPr lang="zh-TW" altLang="en-US" sz="1200" dirty="0"/>
          </a:p>
        </p:txBody>
      </p:sp>
      <p:sp>
        <p:nvSpPr>
          <p:cNvPr id="28" name="橢圓 27">
            <a:extLst>
              <a:ext uri="{FF2B5EF4-FFF2-40B4-BE49-F238E27FC236}">
                <a16:creationId xmlns:a16="http://schemas.microsoft.com/office/drawing/2014/main" id="{650CC0A5-91CF-4BC3-9E73-A47E9753CEB6}"/>
              </a:ext>
            </a:extLst>
          </p:cNvPr>
          <p:cNvSpPr/>
          <p:nvPr/>
        </p:nvSpPr>
        <p:spPr>
          <a:xfrm>
            <a:off x="8831460" y="4494656"/>
            <a:ext cx="297044" cy="2514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4</a:t>
            </a:r>
            <a:endParaRPr lang="zh-TW" altLang="en-US" sz="1200" dirty="0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732E0CCB-AFA1-4645-B61F-A0FF960FED95}"/>
              </a:ext>
            </a:extLst>
          </p:cNvPr>
          <p:cNvSpPr/>
          <p:nvPr/>
        </p:nvSpPr>
        <p:spPr>
          <a:xfrm>
            <a:off x="9110016" y="4494656"/>
            <a:ext cx="297044" cy="25143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5</a:t>
            </a:r>
            <a:endParaRPr lang="zh-TW" altLang="en-US" sz="1200" dirty="0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F23E9A16-04CA-46EB-A30E-7FDB5EB19F39}"/>
              </a:ext>
            </a:extLst>
          </p:cNvPr>
          <p:cNvGrpSpPr/>
          <p:nvPr/>
        </p:nvGrpSpPr>
        <p:grpSpPr>
          <a:xfrm>
            <a:off x="4224952" y="5217815"/>
            <a:ext cx="2460039" cy="1090770"/>
            <a:chOff x="3848828" y="5041363"/>
            <a:chExt cx="2460039" cy="1090770"/>
          </a:xfrm>
        </p:grpSpPr>
        <p:sp>
          <p:nvSpPr>
            <p:cNvPr id="31" name="橢圓 30">
              <a:extLst>
                <a:ext uri="{FF2B5EF4-FFF2-40B4-BE49-F238E27FC236}">
                  <a16:creationId xmlns:a16="http://schemas.microsoft.com/office/drawing/2014/main" id="{F9D31257-D977-48C1-9976-AA800CB4BD94}"/>
                </a:ext>
              </a:extLst>
            </p:cNvPr>
            <p:cNvSpPr/>
            <p:nvPr/>
          </p:nvSpPr>
          <p:spPr>
            <a:xfrm>
              <a:off x="3848828" y="5069536"/>
              <a:ext cx="297044" cy="2514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/>
                <a:t>1</a:t>
              </a:r>
              <a:endParaRPr lang="zh-TW" altLang="en-US" sz="1200" dirty="0"/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F7CFFDDC-E500-4207-AF3C-C974E909CA49}"/>
                </a:ext>
              </a:extLst>
            </p:cNvPr>
            <p:cNvSpPr/>
            <p:nvPr/>
          </p:nvSpPr>
          <p:spPr>
            <a:xfrm>
              <a:off x="3848828" y="5450478"/>
              <a:ext cx="297044" cy="2514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/>
                <a:t>2</a:t>
              </a:r>
              <a:endParaRPr lang="zh-TW" altLang="en-US" sz="1200" dirty="0"/>
            </a:p>
          </p:txBody>
        </p:sp>
        <p:sp>
          <p:nvSpPr>
            <p:cNvPr id="33" name="橢圓 32">
              <a:extLst>
                <a:ext uri="{FF2B5EF4-FFF2-40B4-BE49-F238E27FC236}">
                  <a16:creationId xmlns:a16="http://schemas.microsoft.com/office/drawing/2014/main" id="{868A8CDB-74B9-4CAF-A973-9276D3D7062B}"/>
                </a:ext>
              </a:extLst>
            </p:cNvPr>
            <p:cNvSpPr/>
            <p:nvPr/>
          </p:nvSpPr>
          <p:spPr>
            <a:xfrm>
              <a:off x="3848828" y="5831420"/>
              <a:ext cx="297044" cy="2514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/>
                <a:t>3</a:t>
              </a:r>
              <a:endParaRPr lang="zh-TW" altLang="en-US" sz="1200" dirty="0"/>
            </a:p>
          </p:txBody>
        </p:sp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CA65B825-767B-4738-BE6D-2695C01539C6}"/>
                </a:ext>
              </a:extLst>
            </p:cNvPr>
            <p:cNvSpPr/>
            <p:nvPr/>
          </p:nvSpPr>
          <p:spPr>
            <a:xfrm>
              <a:off x="5144406" y="5069536"/>
              <a:ext cx="297044" cy="2514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/>
                <a:t>4</a:t>
              </a:r>
              <a:endParaRPr lang="zh-TW" altLang="en-US" sz="1200" dirty="0"/>
            </a:p>
          </p:txBody>
        </p:sp>
        <p:sp>
          <p:nvSpPr>
            <p:cNvPr id="36" name="橢圓 35">
              <a:extLst>
                <a:ext uri="{FF2B5EF4-FFF2-40B4-BE49-F238E27FC236}">
                  <a16:creationId xmlns:a16="http://schemas.microsoft.com/office/drawing/2014/main" id="{349D60DE-7C0F-42CC-8B00-0DEC5DAA8EB5}"/>
                </a:ext>
              </a:extLst>
            </p:cNvPr>
            <p:cNvSpPr/>
            <p:nvPr/>
          </p:nvSpPr>
          <p:spPr>
            <a:xfrm>
              <a:off x="5144406" y="5443665"/>
              <a:ext cx="297044" cy="2514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/>
                <a:t>5</a:t>
              </a:r>
              <a:endParaRPr lang="zh-TW" altLang="en-US" sz="1200" dirty="0"/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58DDFCD5-D913-48DB-B238-21A60F7224B0}"/>
                </a:ext>
              </a:extLst>
            </p:cNvPr>
            <p:cNvSpPr txBox="1"/>
            <p:nvPr/>
          </p:nvSpPr>
          <p:spPr>
            <a:xfrm>
              <a:off x="4178977" y="5044716"/>
              <a:ext cx="790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GND</a:t>
              </a:r>
              <a:endParaRPr lang="zh-TW" altLang="en-US" sz="1400" dirty="0"/>
            </a:p>
          </p:txBody>
        </p:sp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514C967E-12C6-44F3-B00E-7F4B8C351967}"/>
                </a:ext>
              </a:extLst>
            </p:cNvPr>
            <p:cNvSpPr txBox="1"/>
            <p:nvPr/>
          </p:nvSpPr>
          <p:spPr>
            <a:xfrm>
              <a:off x="5474555" y="5415492"/>
              <a:ext cx="790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GND</a:t>
              </a:r>
              <a:endParaRPr lang="zh-TW" altLang="en-US" sz="1400" dirty="0"/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913B49CD-D0ED-481A-9C3E-1520ED91B7D1}"/>
                </a:ext>
              </a:extLst>
            </p:cNvPr>
            <p:cNvSpPr txBox="1"/>
            <p:nvPr/>
          </p:nvSpPr>
          <p:spPr>
            <a:xfrm>
              <a:off x="4212081" y="5422418"/>
              <a:ext cx="790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TX</a:t>
              </a:r>
              <a:endParaRPr lang="zh-TW" altLang="en-US" sz="1400" dirty="0"/>
            </a:p>
          </p:txBody>
        </p: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2BD0E463-C413-4ED0-B3E6-0E2F085B5E8E}"/>
                </a:ext>
              </a:extLst>
            </p:cNvPr>
            <p:cNvSpPr txBox="1"/>
            <p:nvPr/>
          </p:nvSpPr>
          <p:spPr>
            <a:xfrm>
              <a:off x="5518754" y="5041363"/>
              <a:ext cx="790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RX</a:t>
              </a:r>
              <a:endParaRPr lang="zh-TW" altLang="en-US" sz="1400" dirty="0"/>
            </a:p>
          </p:txBody>
        </p:sp>
        <p:sp>
          <p:nvSpPr>
            <p:cNvPr id="43" name="文字方塊 42">
              <a:extLst>
                <a:ext uri="{FF2B5EF4-FFF2-40B4-BE49-F238E27FC236}">
                  <a16:creationId xmlns:a16="http://schemas.microsoft.com/office/drawing/2014/main" id="{B76956F8-01E4-48C7-9D9E-DAEC1456DAD2}"/>
                </a:ext>
              </a:extLst>
            </p:cNvPr>
            <p:cNvSpPr txBox="1"/>
            <p:nvPr/>
          </p:nvSpPr>
          <p:spPr>
            <a:xfrm>
              <a:off x="4212081" y="5824356"/>
              <a:ext cx="790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3.3V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73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Direct Test Mode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1" y="1136342"/>
            <a:ext cx="5678750" cy="4989250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Su</a:t>
            </a:r>
            <a:endParaRPr lang="en-US" altLang="zh-TW" sz="1800" b="1" dirty="0">
              <a:solidFill>
                <a:srgbClr val="0000F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1800" b="1" dirty="0">
                <a:solidFill>
                  <a:srgbClr val="0000FF"/>
                </a:solidFill>
              </a:rPr>
              <a:t>echo 0 0 0 0 &gt; /proc/sys/kernel/</a:t>
            </a:r>
            <a:r>
              <a:rPr lang="en-US" altLang="zh-TW" sz="1800" b="1" dirty="0" err="1">
                <a:solidFill>
                  <a:srgbClr val="0000FF"/>
                </a:solidFill>
              </a:rPr>
              <a:t>printk</a:t>
            </a:r>
            <a:endParaRPr lang="en-US" altLang="zh-TW" sz="1800" b="1" dirty="0">
              <a:solidFill>
                <a:srgbClr val="0000F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1800" b="1" dirty="0">
                <a:solidFill>
                  <a:srgbClr val="0000FF"/>
                </a:solidFill>
              </a:rPr>
              <a:t>service call </a:t>
            </a:r>
            <a:r>
              <a:rPr lang="en-US" altLang="zh-TW" sz="1800" b="1" dirty="0" err="1">
                <a:solidFill>
                  <a:srgbClr val="0000FF"/>
                </a:solidFill>
              </a:rPr>
              <a:t>bluetooth_manager</a:t>
            </a:r>
            <a:r>
              <a:rPr lang="en-US" altLang="zh-TW" sz="1800" b="1" dirty="0">
                <a:solidFill>
                  <a:srgbClr val="0000FF"/>
                </a:solidFill>
              </a:rPr>
              <a:t> 8 </a:t>
            </a:r>
            <a:r>
              <a:rPr lang="en-US" altLang="zh-TW" sz="1800" dirty="0">
                <a:solidFill>
                  <a:prstClr val="black"/>
                </a:solidFill>
              </a:rPr>
              <a:t>// Disable BT Service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rtlbtmp</a:t>
            </a:r>
            <a:endParaRPr lang="en-US" altLang="zh-TW" sz="1800" b="1" dirty="0">
              <a:solidFill>
                <a:srgbClr val="0000F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1800" b="1" dirty="0">
                <a:solidFill>
                  <a:srgbClr val="0000FF"/>
                </a:solidFill>
              </a:rPr>
              <a:t>enable </a:t>
            </a:r>
            <a:r>
              <a:rPr lang="en-US" altLang="zh-TW" sz="1800" b="1" dirty="0" err="1">
                <a:solidFill>
                  <a:srgbClr val="0000FF"/>
                </a:solidFill>
              </a:rPr>
              <a:t>usb</a:t>
            </a:r>
            <a:r>
              <a:rPr lang="en-US" altLang="zh-TW" sz="1800" b="1" dirty="0">
                <a:solidFill>
                  <a:srgbClr val="0000FF"/>
                </a:solidFill>
              </a:rPr>
              <a:t>:/dev/</a:t>
            </a:r>
            <a:r>
              <a:rPr lang="en-US" altLang="zh-TW" sz="1800" b="1" dirty="0" err="1">
                <a:solidFill>
                  <a:srgbClr val="0000FF"/>
                </a:solidFill>
              </a:rPr>
              <a:t>rtkbt_dev</a:t>
            </a:r>
            <a:endParaRPr lang="en-US" altLang="zh-TW" sz="1800" b="1" dirty="0">
              <a:solidFill>
                <a:srgbClr val="0000F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TW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1  </a:t>
            </a:r>
            <a:r>
              <a:rPr lang="en-US" altLang="zh-TW" sz="1800" dirty="0">
                <a:solidFill>
                  <a:prstClr val="black"/>
                </a:solidFill>
              </a:rPr>
              <a:t>// enable test mode</a:t>
            </a:r>
          </a:p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0 </a:t>
            </a:r>
            <a:r>
              <a:rPr lang="en-US" altLang="zh-TW" sz="1800" dirty="0">
                <a:solidFill>
                  <a:prstClr val="black"/>
                </a:solidFill>
              </a:rPr>
              <a:t>// (HCI Reset) stop test </a:t>
            </a:r>
          </a:p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altLang="zh-TW" sz="1800" dirty="0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DC733840-843B-4121-B98A-1DB888BD8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42134"/>
            <a:ext cx="581977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3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2501431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BR/EDR continue TX test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2878024"/>
            <a:ext cx="11656381" cy="39799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b="1" dirty="0">
                <a:solidFill>
                  <a:srgbClr val="FF0066"/>
                </a:solidFill>
              </a:rPr>
              <a:t>1,0</a:t>
            </a:r>
            <a:r>
              <a:rPr lang="en-US" altLang="zh-TW" sz="1800" b="1" dirty="0">
                <a:solidFill>
                  <a:srgbClr val="0000FF"/>
                </a:solidFill>
              </a:rPr>
              <a:t>;</a:t>
            </a:r>
            <a:r>
              <a:rPr lang="en-US" altLang="zh-TW" sz="1800" b="1" dirty="0">
                <a:solidFill>
                  <a:srgbClr val="00B050"/>
                </a:solidFill>
              </a:rPr>
              <a:t>2,0x02</a:t>
            </a:r>
            <a:r>
              <a:rPr lang="en-US" altLang="zh-TW" sz="1800" b="1" dirty="0">
                <a:solidFill>
                  <a:srgbClr val="0000FF"/>
                </a:solidFill>
              </a:rPr>
              <a:t>;3,0x05;4,0x00;6,0x7F;7,0x00;</a:t>
            </a:r>
            <a:r>
              <a:rPr lang="en-US" altLang="zh-TW" sz="1800" b="1" dirty="0">
                <a:solidFill>
                  <a:srgbClr val="FF0000"/>
                </a:solidFill>
              </a:rPr>
              <a:t>9,0xA078</a:t>
            </a:r>
            <a:r>
              <a:rPr lang="en-US" altLang="zh-TW" sz="1800" b="1" dirty="0">
                <a:solidFill>
                  <a:srgbClr val="0000FF"/>
                </a:solidFill>
              </a:rPr>
              <a:t>;11,0x000000c6967e  </a:t>
            </a:r>
            <a:r>
              <a:rPr lang="en-US" altLang="zh-TW" sz="1800" dirty="0"/>
              <a:t>//channel 0 (2402MHz),DH5</a:t>
            </a:r>
          </a:p>
          <a:p>
            <a:pPr marL="0" indent="0">
              <a:buNone/>
            </a:pPr>
            <a:r>
              <a:rPr lang="pt-BR" altLang="zh-TW" sz="1800" b="1" dirty="0">
                <a:solidFill>
                  <a:srgbClr val="0000FF"/>
                </a:solidFill>
              </a:rPr>
              <a:t>bt_mp_SetParam </a:t>
            </a:r>
            <a:r>
              <a:rPr lang="pt-BR" altLang="zh-TW" sz="1800" b="1" dirty="0">
                <a:solidFill>
                  <a:srgbClr val="FF0066"/>
                </a:solidFill>
              </a:rPr>
              <a:t>1,0</a:t>
            </a:r>
            <a:r>
              <a:rPr lang="pt-BR" altLang="zh-TW" sz="1800" b="1" dirty="0">
                <a:solidFill>
                  <a:srgbClr val="0000FF"/>
                </a:solidFill>
              </a:rPr>
              <a:t>;</a:t>
            </a:r>
            <a:r>
              <a:rPr lang="pt-BR" altLang="zh-TW" sz="1800" b="1" dirty="0">
                <a:solidFill>
                  <a:srgbClr val="00B050"/>
                </a:solidFill>
              </a:rPr>
              <a:t>2,0x05</a:t>
            </a:r>
            <a:r>
              <a:rPr lang="pt-BR" altLang="zh-TW" sz="1800" b="1" dirty="0">
                <a:solidFill>
                  <a:srgbClr val="0000FF"/>
                </a:solidFill>
              </a:rPr>
              <a:t>;3,0x05;4,0x00;6,0x7F;7,0x00;</a:t>
            </a:r>
            <a:r>
              <a:rPr lang="pt-BR" altLang="zh-TW" sz="1800" b="1" dirty="0">
                <a:solidFill>
                  <a:srgbClr val="FF0000"/>
                </a:solidFill>
              </a:rPr>
              <a:t>9,0x3F870</a:t>
            </a:r>
            <a:r>
              <a:rPr lang="pt-BR" altLang="zh-TW" sz="1800" b="1" dirty="0">
                <a:solidFill>
                  <a:srgbClr val="0000FF"/>
                </a:solidFill>
              </a:rPr>
              <a:t>;11,0x000000c6967e </a:t>
            </a:r>
            <a:r>
              <a:rPr lang="pt-BR" altLang="zh-TW" sz="1800" dirty="0"/>
              <a:t>//channel 0 (2402MHz),2DH5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b="1" dirty="0">
                <a:solidFill>
                  <a:srgbClr val="FF0066"/>
                </a:solidFill>
              </a:rPr>
              <a:t>1,0</a:t>
            </a:r>
            <a:r>
              <a:rPr lang="en-US" altLang="zh-TW" sz="1800" b="1" dirty="0">
                <a:solidFill>
                  <a:srgbClr val="0000FF"/>
                </a:solidFill>
              </a:rPr>
              <a:t>;</a:t>
            </a:r>
            <a:r>
              <a:rPr lang="en-US" altLang="zh-TW" sz="1800" b="1" dirty="0">
                <a:solidFill>
                  <a:srgbClr val="00B050"/>
                </a:solidFill>
              </a:rPr>
              <a:t>2,0x08</a:t>
            </a:r>
            <a:r>
              <a:rPr lang="en-US" altLang="zh-TW" sz="1800" b="1" dirty="0">
                <a:solidFill>
                  <a:srgbClr val="0000FF"/>
                </a:solidFill>
              </a:rPr>
              <a:t>;3,0x05;4,0x00;6,0x7F;7,0x00;</a:t>
            </a:r>
            <a:r>
              <a:rPr lang="en-US" altLang="zh-TW" sz="1800" b="1" dirty="0">
                <a:solidFill>
                  <a:srgbClr val="FF0000"/>
                </a:solidFill>
              </a:rPr>
              <a:t>9,0xA078</a:t>
            </a:r>
            <a:r>
              <a:rPr lang="en-US" altLang="zh-TW" sz="1800" b="1" dirty="0">
                <a:solidFill>
                  <a:srgbClr val="0000FF"/>
                </a:solidFill>
              </a:rPr>
              <a:t>;11,0x000000c6967e  </a:t>
            </a:r>
            <a:r>
              <a:rPr lang="en-US" altLang="zh-TW" sz="1800" dirty="0"/>
              <a:t>//channel 0 (2402MHz)</a:t>
            </a:r>
            <a:r>
              <a:rPr lang="zh-TW" altLang="en-US" sz="1800" dirty="0"/>
              <a:t>，</a:t>
            </a:r>
            <a:r>
              <a:rPr lang="en-US" altLang="zh-TW" sz="1800" dirty="0"/>
              <a:t>3DH5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b="1" dirty="0">
                <a:solidFill>
                  <a:srgbClr val="FF0066"/>
                </a:solidFill>
              </a:rPr>
              <a:t>1,39</a:t>
            </a:r>
            <a:r>
              <a:rPr lang="en-US" altLang="zh-TW" sz="1800" b="1" dirty="0">
                <a:solidFill>
                  <a:srgbClr val="0000FF"/>
                </a:solidFill>
              </a:rPr>
              <a:t>;</a:t>
            </a:r>
            <a:r>
              <a:rPr lang="en-US" altLang="zh-TW" sz="1800" b="1" dirty="0">
                <a:solidFill>
                  <a:srgbClr val="00B050"/>
                </a:solidFill>
              </a:rPr>
              <a:t>2,0x02</a:t>
            </a:r>
            <a:r>
              <a:rPr lang="en-US" altLang="zh-TW" sz="1800" b="1" dirty="0">
                <a:solidFill>
                  <a:srgbClr val="0000FF"/>
                </a:solidFill>
              </a:rPr>
              <a:t>;3,0x05;4,0x00;6,0x7F;7,0x00;</a:t>
            </a:r>
            <a:r>
              <a:rPr lang="en-US" altLang="zh-TW" sz="1800" b="1" dirty="0">
                <a:solidFill>
                  <a:srgbClr val="FF0000"/>
                </a:solidFill>
              </a:rPr>
              <a:t>9,0xA078</a:t>
            </a:r>
            <a:r>
              <a:rPr lang="en-US" altLang="zh-TW" sz="1800" b="1" dirty="0">
                <a:solidFill>
                  <a:srgbClr val="0000FF"/>
                </a:solidFill>
              </a:rPr>
              <a:t>;11,0x000000c6967e </a:t>
            </a:r>
            <a:r>
              <a:rPr lang="en-US" altLang="zh-TW" sz="1800" dirty="0"/>
              <a:t>//channel 39 (2441MHz)</a:t>
            </a:r>
            <a:r>
              <a:rPr lang="zh-TW" altLang="en-US" sz="1800" dirty="0"/>
              <a:t>，</a:t>
            </a:r>
            <a:r>
              <a:rPr lang="en-US" altLang="zh-TW" sz="1800" dirty="0"/>
              <a:t>DH5</a:t>
            </a:r>
          </a:p>
          <a:p>
            <a:pPr marL="0" indent="0">
              <a:buNone/>
            </a:pPr>
            <a:r>
              <a:rPr lang="en-US" altLang="zh-TW" sz="1800" dirty="0"/>
              <a:t>****************************************************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34      </a:t>
            </a:r>
            <a:r>
              <a:rPr lang="en-US" altLang="zh-TW" sz="1800" dirty="0"/>
              <a:t>//start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 30 for </a:t>
            </a:r>
            <a:r>
              <a:rPr lang="en-US" altLang="zh-TW" sz="1800" dirty="0" err="1"/>
              <a:t>FW_packet</a:t>
            </a:r>
            <a:r>
              <a:rPr lang="en-US" altLang="zh-TW" sz="1800" dirty="0"/>
              <a:t>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35      </a:t>
            </a:r>
            <a:r>
              <a:rPr lang="en-US" altLang="zh-TW" sz="1800" dirty="0"/>
              <a:t>//stop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  31 for </a:t>
            </a:r>
            <a:r>
              <a:rPr lang="en-US" altLang="zh-TW" sz="1800" dirty="0" err="1"/>
              <a:t>FW_packet</a:t>
            </a:r>
            <a:r>
              <a:rPr lang="en-US" altLang="zh-TW" sz="1800" dirty="0"/>
              <a:t>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stop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7AC1282-FA33-4526-93B4-F348DDCED1F7}"/>
              </a:ext>
            </a:extLst>
          </p:cNvPr>
          <p:cNvSpPr/>
          <p:nvPr/>
        </p:nvSpPr>
        <p:spPr>
          <a:xfrm>
            <a:off x="5624697" y="211932"/>
            <a:ext cx="5844513" cy="64633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>
                <a:ea typeface="標楷體" panose="03000509000000000000" pitchFamily="65" charset="-120"/>
              </a:rPr>
              <a:t>When testing another set of </a:t>
            </a:r>
            <a:r>
              <a:rPr lang="en-US" altLang="zh-TW" dirty="0" err="1">
                <a:ea typeface="標楷體" panose="03000509000000000000" pitchFamily="65" charset="-120"/>
              </a:rPr>
              <a:t>bt_mp_SetParam</a:t>
            </a:r>
            <a:r>
              <a:rPr lang="en-US" altLang="zh-TW" dirty="0">
                <a:ea typeface="標楷體" panose="03000509000000000000" pitchFamily="65" charset="-120"/>
              </a:rPr>
              <a:t>, must to input stop command first</a:t>
            </a:r>
            <a:endParaRPr lang="zh-TW" altLang="en-US" dirty="0">
              <a:ea typeface="標楷體" panose="03000509000000000000" pitchFamily="65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78147B0-C1D8-40CD-98AD-E8851F2D0106}"/>
              </a:ext>
            </a:extLst>
          </p:cNvPr>
          <p:cNvSpPr/>
          <p:nvPr/>
        </p:nvSpPr>
        <p:spPr>
          <a:xfrm>
            <a:off x="378733" y="80631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b="1" dirty="0" err="1">
                <a:solidFill>
                  <a:srgbClr val="0000FF"/>
                </a:solidFill>
              </a:rPr>
              <a:t>su</a:t>
            </a:r>
            <a:endParaRPr lang="en-US" altLang="zh-TW" b="1" dirty="0">
              <a:solidFill>
                <a:srgbClr val="0000FF"/>
              </a:solidFill>
            </a:endParaRPr>
          </a:p>
          <a:p>
            <a:r>
              <a:rPr lang="en-US" altLang="zh-TW" b="1" dirty="0">
                <a:solidFill>
                  <a:srgbClr val="0000FF"/>
                </a:solidFill>
              </a:rPr>
              <a:t>echo 0 0 0 0 &gt; /proc/sys/kernel/</a:t>
            </a:r>
            <a:r>
              <a:rPr lang="en-US" altLang="zh-TW" b="1" dirty="0" err="1">
                <a:solidFill>
                  <a:srgbClr val="0000FF"/>
                </a:solidFill>
              </a:rPr>
              <a:t>printk</a:t>
            </a:r>
            <a:endParaRPr lang="en-US" altLang="zh-TW" b="1" dirty="0">
              <a:solidFill>
                <a:srgbClr val="0000FF"/>
              </a:solidFill>
            </a:endParaRPr>
          </a:p>
          <a:p>
            <a:r>
              <a:rPr lang="en-US" altLang="zh-TW" b="1" dirty="0">
                <a:solidFill>
                  <a:srgbClr val="0000FF"/>
                </a:solidFill>
              </a:rPr>
              <a:t>service call </a:t>
            </a:r>
            <a:r>
              <a:rPr lang="en-US" altLang="zh-TW" b="1" dirty="0" err="1">
                <a:solidFill>
                  <a:srgbClr val="0000FF"/>
                </a:solidFill>
              </a:rPr>
              <a:t>bluetooth_manager</a:t>
            </a:r>
            <a:r>
              <a:rPr lang="en-US" altLang="zh-TW" b="1" dirty="0">
                <a:solidFill>
                  <a:srgbClr val="0000FF"/>
                </a:solidFill>
              </a:rPr>
              <a:t> 8 </a:t>
            </a:r>
            <a:r>
              <a:rPr lang="en-US" altLang="zh-TW" dirty="0"/>
              <a:t>// Disable BT Service</a:t>
            </a:r>
          </a:p>
          <a:p>
            <a:r>
              <a:rPr lang="en-US" altLang="zh-TW" b="1" dirty="0" err="1">
                <a:solidFill>
                  <a:srgbClr val="0000FF"/>
                </a:solidFill>
              </a:rPr>
              <a:t>rtlbtmp</a:t>
            </a:r>
            <a:endParaRPr lang="en-US" altLang="zh-TW" b="1" dirty="0">
              <a:solidFill>
                <a:srgbClr val="0000FF"/>
              </a:solidFill>
            </a:endParaRPr>
          </a:p>
          <a:p>
            <a:r>
              <a:rPr lang="en-US" altLang="zh-TW" b="1" dirty="0">
                <a:solidFill>
                  <a:srgbClr val="0000FF"/>
                </a:solidFill>
              </a:rPr>
              <a:t>enable </a:t>
            </a:r>
            <a:r>
              <a:rPr lang="en-US" altLang="zh-TW" b="1" dirty="0" err="1">
                <a:solidFill>
                  <a:srgbClr val="0000FF"/>
                </a:solidFill>
              </a:rPr>
              <a:t>usb</a:t>
            </a:r>
            <a:r>
              <a:rPr lang="en-US" altLang="zh-TW" b="1" dirty="0">
                <a:solidFill>
                  <a:srgbClr val="0000FF"/>
                </a:solidFill>
              </a:rPr>
              <a:t>:/dev/</a:t>
            </a:r>
            <a:r>
              <a:rPr lang="en-US" altLang="zh-TW" b="1" dirty="0" err="1">
                <a:solidFill>
                  <a:srgbClr val="0000FF"/>
                </a:solidFill>
              </a:rPr>
              <a:t>rtkbt_dev</a:t>
            </a:r>
            <a:endParaRPr lang="en-US" altLang="zh-TW" b="1" dirty="0">
              <a:solidFill>
                <a:srgbClr val="0000FF"/>
              </a:solidFill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C1356EF9-04CE-4CAD-B61D-54FB19C73E50}"/>
              </a:ext>
            </a:extLst>
          </p:cNvPr>
          <p:cNvSpPr txBox="1">
            <a:spLocks/>
          </p:cNvSpPr>
          <p:nvPr/>
        </p:nvSpPr>
        <p:spPr>
          <a:xfrm>
            <a:off x="378733" y="311844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sz="2800" dirty="0"/>
              <a:t>Initial Command</a:t>
            </a:r>
            <a:endParaRPr lang="zh-TW" altLang="en-US" sz="2800" dirty="0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A09DCD9D-0D24-4B0C-8950-81ECA3213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4B1DF5D7-8F1B-4105-8E30-D1CF5BA80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050" y="1080910"/>
            <a:ext cx="4876390" cy="2058572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8796B2B-ED97-4664-8356-D8084DB6E98D}"/>
              </a:ext>
            </a:extLst>
          </p:cNvPr>
          <p:cNvSpPr/>
          <p:nvPr/>
        </p:nvSpPr>
        <p:spPr>
          <a:xfrm>
            <a:off x="5770485" y="2947386"/>
            <a:ext cx="1464816" cy="19209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8039EA76-0EFF-4A2C-893D-88B32846FC55}"/>
              </a:ext>
            </a:extLst>
          </p:cNvPr>
          <p:cNvCxnSpPr>
            <a:stCxn id="15" idx="3"/>
          </p:cNvCxnSpPr>
          <p:nvPr/>
        </p:nvCxnSpPr>
        <p:spPr>
          <a:xfrm>
            <a:off x="7235301" y="3043434"/>
            <a:ext cx="257452" cy="727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ECC35917-C13A-4997-89AD-0F573C1BD62E}"/>
              </a:ext>
            </a:extLst>
          </p:cNvPr>
          <p:cNvSpPr txBox="1"/>
          <p:nvPr/>
        </p:nvSpPr>
        <p:spPr>
          <a:xfrm>
            <a:off x="7492753" y="2876093"/>
            <a:ext cx="1617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FF00"/>
                </a:solidFill>
              </a:rPr>
              <a:t>Enable success</a:t>
            </a:r>
            <a:endParaRPr lang="zh-TW" altLang="en-US" sz="1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564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50A0445-9F40-48C0-8972-ADDF95DE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5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1C97AA9-3E0C-47AD-8F4D-90B826837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52" y="687193"/>
            <a:ext cx="6723354" cy="479115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0617BA7-8560-4CB2-A3BC-2C5C3CB2989E}"/>
              </a:ext>
            </a:extLst>
          </p:cNvPr>
          <p:cNvSpPr/>
          <p:nvPr/>
        </p:nvSpPr>
        <p:spPr>
          <a:xfrm>
            <a:off x="337352" y="2991775"/>
            <a:ext cx="6723354" cy="1864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9F3F5E4-FD86-4F8B-ABC5-B3CA291E5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441" y="534362"/>
            <a:ext cx="3467336" cy="2643844"/>
          </a:xfrm>
          <a:prstGeom prst="rect">
            <a:avLst/>
          </a:prstGeom>
        </p:spPr>
      </p:pic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EE5A374C-FABB-4365-8ADC-B5C594316FF5}"/>
              </a:ext>
            </a:extLst>
          </p:cNvPr>
          <p:cNvCxnSpPr>
            <a:stCxn id="6" idx="3"/>
          </p:cNvCxnSpPr>
          <p:nvPr/>
        </p:nvCxnSpPr>
        <p:spPr>
          <a:xfrm flipV="1">
            <a:off x="7060706" y="1393794"/>
            <a:ext cx="2921494" cy="16911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D03C3BC-2D7E-4036-A9E0-B7D4E6D09A3A}"/>
              </a:ext>
            </a:extLst>
          </p:cNvPr>
          <p:cNvSpPr/>
          <p:nvPr/>
        </p:nvSpPr>
        <p:spPr>
          <a:xfrm>
            <a:off x="337352" y="4496541"/>
            <a:ext cx="6723354" cy="186431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53F621F1-8876-4A2D-AEB0-475EA2287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696" y="3533312"/>
            <a:ext cx="3652826" cy="2823038"/>
          </a:xfrm>
          <a:prstGeom prst="rect">
            <a:avLst/>
          </a:prstGeom>
        </p:spPr>
      </p:pic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2B422BE2-E0A1-4C03-B9C3-0B2485C67969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7060706" y="3883980"/>
            <a:ext cx="3938727" cy="705777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88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77DBD00-B470-463D-B06C-92271F3E6A04}"/>
              </a:ext>
            </a:extLst>
          </p:cNvPr>
          <p:cNvSpPr/>
          <p:nvPr/>
        </p:nvSpPr>
        <p:spPr>
          <a:xfrm>
            <a:off x="633271" y="559554"/>
            <a:ext cx="10259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2000" b="1" dirty="0">
                <a:solidFill>
                  <a:srgbClr val="0000FF"/>
                </a:solidFill>
              </a:rPr>
              <a:t> </a:t>
            </a:r>
            <a:r>
              <a:rPr lang="en-US" altLang="zh-TW" sz="2000" b="1" dirty="0">
                <a:solidFill>
                  <a:srgbClr val="FF0066"/>
                </a:solidFill>
              </a:rPr>
              <a:t>1,0</a:t>
            </a:r>
            <a:r>
              <a:rPr lang="en-US" altLang="zh-TW" sz="2000" b="1" dirty="0">
                <a:solidFill>
                  <a:srgbClr val="0000FF"/>
                </a:solidFill>
              </a:rPr>
              <a:t>;</a:t>
            </a:r>
            <a:r>
              <a:rPr lang="en-US" altLang="zh-TW" sz="2000" b="1" dirty="0">
                <a:solidFill>
                  <a:srgbClr val="00B050"/>
                </a:solidFill>
              </a:rPr>
              <a:t>2,0x02</a:t>
            </a:r>
            <a:r>
              <a:rPr lang="en-US" altLang="zh-TW" sz="2000" b="1" dirty="0">
                <a:solidFill>
                  <a:srgbClr val="0000FF"/>
                </a:solidFill>
              </a:rPr>
              <a:t>;</a:t>
            </a:r>
            <a:r>
              <a:rPr lang="en-US" altLang="zh-TW" sz="2000" b="1" dirty="0">
                <a:solidFill>
                  <a:schemeClr val="accent2"/>
                </a:solidFill>
              </a:rPr>
              <a:t>3,0x05</a:t>
            </a:r>
            <a:r>
              <a:rPr lang="en-US" altLang="zh-TW" sz="2000" b="1" dirty="0">
                <a:solidFill>
                  <a:srgbClr val="0000FF"/>
                </a:solidFill>
              </a:rPr>
              <a:t>;4,0x00;6,0x7F;7,0x07;</a:t>
            </a:r>
            <a:r>
              <a:rPr lang="en-US" altLang="zh-TW" sz="2000" b="1" dirty="0">
                <a:solidFill>
                  <a:srgbClr val="FF0000"/>
                </a:solidFill>
              </a:rPr>
              <a:t>9,0xA078</a:t>
            </a:r>
            <a:r>
              <a:rPr lang="en-US" altLang="zh-TW" sz="2000" b="1" dirty="0">
                <a:solidFill>
                  <a:srgbClr val="0000FF"/>
                </a:solidFill>
              </a:rPr>
              <a:t>;11,0x000000c6967e </a:t>
            </a:r>
            <a:endParaRPr lang="zh-TW" altLang="en-US" sz="20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080E3FE-06FA-42C0-8312-655E78E7C411}"/>
              </a:ext>
            </a:extLst>
          </p:cNvPr>
          <p:cNvSpPr/>
          <p:nvPr/>
        </p:nvSpPr>
        <p:spPr>
          <a:xfrm>
            <a:off x="978855" y="1278337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solidFill>
                  <a:srgbClr val="000000"/>
                </a:solidFill>
              </a:rPr>
              <a:t>ChannelNumber</a:t>
            </a:r>
            <a:r>
              <a:rPr lang="en-US" altLang="zh-TW" dirty="0">
                <a:solidFill>
                  <a:srgbClr val="000000"/>
                </a:solidFill>
              </a:rPr>
              <a:t> </a:t>
            </a:r>
            <a:r>
              <a:rPr lang="en-US" altLang="zh-TW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altLang="zh-TW" dirty="0">
                <a:solidFill>
                  <a:srgbClr val="000000"/>
                </a:solidFill>
              </a:rPr>
              <a:t>value range : </a:t>
            </a:r>
            <a:r>
              <a:rPr lang="en-US" altLang="zh-TW" b="1" dirty="0">
                <a:solidFill>
                  <a:srgbClr val="FF0000"/>
                </a:solidFill>
              </a:rPr>
              <a:t> 0~78</a:t>
            </a:r>
            <a:r>
              <a:rPr lang="en-US" altLang="zh-TW" dirty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BB6ACB1C-D57E-4CC7-A51F-B294D51571D8}"/>
              </a:ext>
            </a:extLst>
          </p:cNvPr>
          <p:cNvSpPr/>
          <p:nvPr/>
        </p:nvSpPr>
        <p:spPr>
          <a:xfrm>
            <a:off x="2681054" y="326541"/>
            <a:ext cx="233013" cy="2330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/>
              <a:t>a</a:t>
            </a:r>
            <a:endParaRPr lang="zh-TW" altLang="en-US" sz="1600" dirty="0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6D38D33E-0B7A-44B8-B98E-3E6E7F1A3AE4}"/>
              </a:ext>
            </a:extLst>
          </p:cNvPr>
          <p:cNvSpPr/>
          <p:nvPr/>
        </p:nvSpPr>
        <p:spPr>
          <a:xfrm>
            <a:off x="633272" y="1346497"/>
            <a:ext cx="233013" cy="2330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/>
              <a:t>a</a:t>
            </a:r>
            <a:endParaRPr lang="zh-TW" altLang="en-US" sz="1600" dirty="0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8F7E52DA-87A2-4E2F-8209-BE194346124C}"/>
              </a:ext>
            </a:extLst>
          </p:cNvPr>
          <p:cNvSpPr/>
          <p:nvPr/>
        </p:nvSpPr>
        <p:spPr>
          <a:xfrm>
            <a:off x="3277338" y="326541"/>
            <a:ext cx="233013" cy="2330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/>
              <a:t>b</a:t>
            </a:r>
            <a:endParaRPr lang="zh-TW" altLang="en-US" sz="1600" dirty="0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93841CC7-98F8-4A19-98EE-27392C72137F}"/>
              </a:ext>
            </a:extLst>
          </p:cNvPr>
          <p:cNvSpPr/>
          <p:nvPr/>
        </p:nvSpPr>
        <p:spPr>
          <a:xfrm>
            <a:off x="633271" y="1870469"/>
            <a:ext cx="233013" cy="2330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/>
              <a:t>b</a:t>
            </a:r>
            <a:endParaRPr lang="zh-TW" altLang="en-US" sz="16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ABD5BB2-7CEF-49BA-B547-33523B5E22E9}"/>
              </a:ext>
            </a:extLst>
          </p:cNvPr>
          <p:cNvSpPr/>
          <p:nvPr/>
        </p:nvSpPr>
        <p:spPr>
          <a:xfrm>
            <a:off x="978855" y="1802309"/>
            <a:ext cx="1290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/>
              <a:t>PacketType</a:t>
            </a:r>
            <a:r>
              <a:rPr lang="en-US" altLang="zh-TW" dirty="0"/>
              <a:t> </a:t>
            </a:r>
            <a:endParaRPr lang="zh-TW" altLang="en-US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3B104937-19C9-41A9-AB7A-9C303AC7A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32" y="2320086"/>
            <a:ext cx="5137214" cy="3062154"/>
          </a:xfrm>
          <a:prstGeom prst="rect">
            <a:avLst/>
          </a:prstGeom>
        </p:spPr>
      </p:pic>
      <p:sp>
        <p:nvSpPr>
          <p:cNvPr id="18" name="橢圓 17">
            <a:extLst>
              <a:ext uri="{FF2B5EF4-FFF2-40B4-BE49-F238E27FC236}">
                <a16:creationId xmlns:a16="http://schemas.microsoft.com/office/drawing/2014/main" id="{AB6ECE1F-40DE-453F-B4E6-99FC121D4F38}"/>
              </a:ext>
            </a:extLst>
          </p:cNvPr>
          <p:cNvSpPr/>
          <p:nvPr/>
        </p:nvSpPr>
        <p:spPr>
          <a:xfrm>
            <a:off x="7202747" y="326541"/>
            <a:ext cx="233013" cy="2330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/>
              <a:t>c</a:t>
            </a:r>
            <a:endParaRPr lang="zh-TW" altLang="en-US" sz="1600" dirty="0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452D3804-C8A2-43B1-9EA7-7525A9A8BB41}"/>
              </a:ext>
            </a:extLst>
          </p:cNvPr>
          <p:cNvSpPr/>
          <p:nvPr/>
        </p:nvSpPr>
        <p:spPr>
          <a:xfrm>
            <a:off x="6323867" y="1366445"/>
            <a:ext cx="233013" cy="23301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/>
              <a:t>c</a:t>
            </a:r>
            <a:endParaRPr lang="zh-TW" altLang="en-US" sz="16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B5FA176-404C-4F33-94D8-0B36388D4C86}"/>
              </a:ext>
            </a:extLst>
          </p:cNvPr>
          <p:cNvSpPr/>
          <p:nvPr/>
        </p:nvSpPr>
        <p:spPr>
          <a:xfrm>
            <a:off x="6630981" y="1278337"/>
            <a:ext cx="1482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/>
              <a:t>PacketHeader</a:t>
            </a:r>
            <a:endParaRPr lang="zh-TW" altLang="en-US" dirty="0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15ACE17D-39D0-4F4B-92B7-471B7FE93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867" y="1740002"/>
            <a:ext cx="5784456" cy="296070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7393B483-F32C-4334-B47B-A4AB777C1146}"/>
              </a:ext>
            </a:extLst>
          </p:cNvPr>
          <p:cNvSpPr/>
          <p:nvPr/>
        </p:nvSpPr>
        <p:spPr>
          <a:xfrm>
            <a:off x="10093911" y="2237172"/>
            <a:ext cx="2024762" cy="2375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3C75703-CE10-41A0-92BF-3204F70BA866}"/>
              </a:ext>
            </a:extLst>
          </p:cNvPr>
          <p:cNvSpPr/>
          <p:nvPr/>
        </p:nvSpPr>
        <p:spPr>
          <a:xfrm>
            <a:off x="2482873" y="2593518"/>
            <a:ext cx="1227993" cy="2788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8B3EF54-0485-469B-8CD5-9669830E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159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Sigle Tone Tx Mode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1136342"/>
            <a:ext cx="11656381" cy="4989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b="1" dirty="0">
                <a:solidFill>
                  <a:srgbClr val="FF0066"/>
                </a:solidFill>
              </a:rPr>
              <a:t>1,0</a:t>
            </a:r>
            <a:r>
              <a:rPr lang="en-US" altLang="zh-TW" sz="1800" b="1" dirty="0">
                <a:solidFill>
                  <a:srgbClr val="0000FF"/>
                </a:solidFill>
              </a:rPr>
              <a:t>;2,0x08;3,0x00;6,0xFF;7,0x00;9,0x3FFFF;11,0x000000c6967e 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dirty="0"/>
              <a:t>//channel 0 3DH5 single tone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mode</a:t>
            </a:r>
          </a:p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b="1" dirty="0">
                <a:solidFill>
                  <a:srgbClr val="FF0066"/>
                </a:solidFill>
              </a:rPr>
              <a:t>1,39</a:t>
            </a:r>
            <a:r>
              <a:rPr lang="en-US" altLang="zh-TW" sz="1800" b="1" dirty="0">
                <a:solidFill>
                  <a:srgbClr val="0000FF"/>
                </a:solidFill>
              </a:rPr>
              <a:t>;2,0x08;3,0x00;6,0xFF;7,0x00;9,0x3FFFF;11,0x000000c6967e </a:t>
            </a:r>
          </a:p>
          <a:p>
            <a:pPr marL="0" indent="0">
              <a:buNone/>
            </a:pPr>
            <a:r>
              <a:rPr lang="en-US" altLang="zh-TW" sz="1800" dirty="0"/>
              <a:t>//channel 39 3DH5 single tone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mode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b="1" dirty="0">
                <a:solidFill>
                  <a:srgbClr val="FF0066"/>
                </a:solidFill>
              </a:rPr>
              <a:t>1,78</a:t>
            </a:r>
            <a:r>
              <a:rPr lang="en-US" altLang="zh-TW" sz="1800" b="1" dirty="0">
                <a:solidFill>
                  <a:srgbClr val="0000FF"/>
                </a:solidFill>
              </a:rPr>
              <a:t>;2,0x08;3,0x00;6,0xFF;7,0x00;9,0x3FFFF;11,0x000000c6967e</a:t>
            </a:r>
          </a:p>
          <a:p>
            <a:pPr marL="0" indent="0">
              <a:buNone/>
            </a:pPr>
            <a:r>
              <a:rPr lang="en-US" altLang="zh-TW" sz="1800" dirty="0"/>
              <a:t>//channel 78  3DH5 single tone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mode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dirty="0"/>
              <a:t>****************************************************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34      </a:t>
            </a:r>
            <a:r>
              <a:rPr lang="en-US" altLang="zh-TW" sz="1800" dirty="0"/>
              <a:t>//start </a:t>
            </a:r>
            <a:r>
              <a:rPr lang="en-US" altLang="zh-TW" sz="1800" dirty="0" err="1"/>
              <a:t>tx</a:t>
            </a: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35      </a:t>
            </a:r>
            <a:r>
              <a:rPr lang="en-US" altLang="zh-TW" sz="1800" dirty="0"/>
              <a:t>//stop </a:t>
            </a:r>
            <a:r>
              <a:rPr lang="en-US" altLang="zh-TW" sz="1800" dirty="0" err="1"/>
              <a:t>tx</a:t>
            </a: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27F4FC5-ABF9-4E90-ABAA-496898524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2294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Hopping test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914401"/>
            <a:ext cx="11656381" cy="57971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2,0x00;10,0x00;6,0xFF;18,0,78</a:t>
            </a:r>
            <a:r>
              <a:rPr lang="zh-TW" altLang="en-US" sz="1800" b="1" dirty="0">
                <a:solidFill>
                  <a:srgbClr val="0033CD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TW" sz="1800" dirty="0"/>
              <a:t>// DH5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2,0x05;10,0x00;6,0xFF;18,0,78  </a:t>
            </a:r>
            <a:r>
              <a:rPr lang="en-US" altLang="zh-TW" sz="1800" dirty="0"/>
              <a:t>//2DH5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2,0x08;10,0x00;6,0xFF;18,0,78  </a:t>
            </a:r>
            <a:r>
              <a:rPr lang="en-US" altLang="zh-TW" sz="1800" dirty="0"/>
              <a:t>// 3DH5</a:t>
            </a:r>
          </a:p>
          <a:p>
            <a:pPr marL="0" indent="0">
              <a:buNone/>
            </a:pP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2,0x09  </a:t>
            </a:r>
            <a:r>
              <a:rPr lang="en-US" altLang="zh-TW" sz="1800" dirty="0"/>
              <a:t>// BLE</a:t>
            </a:r>
          </a:p>
          <a:p>
            <a:pPr marL="0" indent="0">
              <a:buNone/>
            </a:pPr>
            <a:r>
              <a:rPr lang="en-US" altLang="zh-TW" sz="1800" dirty="0"/>
              <a:t>**************************************************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21     </a:t>
            </a:r>
            <a:r>
              <a:rPr lang="en-US" altLang="zh-TW" sz="1800" dirty="0"/>
              <a:t>//start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0      </a:t>
            </a:r>
            <a:r>
              <a:rPr lang="en-US" altLang="zh-TW" sz="1800" dirty="0"/>
              <a:t>//stop</a:t>
            </a:r>
          </a:p>
          <a:p>
            <a:pPr marL="0" indent="0">
              <a:buNone/>
            </a:pPr>
            <a:endParaRPr lang="en-US" altLang="zh-TW" sz="1800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9F61285-8581-4340-AD2C-26ECE3EA1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F80BAA2-4B4E-4176-B543-432C89F58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569" y="3533991"/>
            <a:ext cx="56292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4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BLE5.0 TX test (1M)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2A047D5-9E39-4260-9D69-FE8658E5F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6909FC3-96CE-40A0-A1B3-B2115C12A7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1179312"/>
            <a:ext cx="8643151" cy="531356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1,0;3,0x00;15,0xff;16,1    </a:t>
            </a:r>
            <a:r>
              <a:rPr lang="en-US" altLang="zh-TW" sz="1800" dirty="0"/>
              <a:t>//channel 0 (2402MHz)</a:t>
            </a:r>
            <a:r>
              <a:rPr lang="zh-TW" altLang="en-US" sz="1800" dirty="0"/>
              <a:t>，</a:t>
            </a:r>
            <a:r>
              <a:rPr lang="en-US" altLang="zh-TW" sz="1800" dirty="0"/>
              <a:t>BLE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1,19;3,0x00;15,0xff;16,1 </a:t>
            </a:r>
            <a:r>
              <a:rPr lang="en-US" altLang="zh-TW" sz="1800" dirty="0"/>
              <a:t> //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channel 19 (2421MHz)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，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BLE</a:t>
            </a: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1,39;3,0x00;15,0xff;16,1  </a:t>
            </a:r>
            <a:r>
              <a:rPr lang="en-US" altLang="zh-TW" sz="1800" dirty="0"/>
              <a:t>//channel 39 (2441MHz)</a:t>
            </a:r>
            <a:r>
              <a:rPr lang="zh-TW" altLang="en-US" sz="1800" dirty="0"/>
              <a:t>，</a:t>
            </a:r>
            <a:r>
              <a:rPr lang="en-US" altLang="zh-TW" sz="1800" dirty="0"/>
              <a:t>BLE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dirty="0"/>
              <a:t>********************************************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22 </a:t>
            </a:r>
            <a:r>
              <a:rPr lang="en-US" altLang="zh-TW" sz="1800" dirty="0"/>
              <a:t>//LE TX TEST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24 </a:t>
            </a:r>
            <a:r>
              <a:rPr lang="en-US" altLang="zh-TW" sz="1800" dirty="0"/>
              <a:t>//LE TEST END</a:t>
            </a:r>
            <a:endParaRPr lang="zh-TW" altLang="en-US" sz="18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81840DC-9F2F-47F5-8B24-40C85DBB7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068" y="2468731"/>
            <a:ext cx="5130704" cy="413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88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BLE5.0 TX test (2M)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2A047D5-9E39-4260-9D69-FE8658E5F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6909FC3-96CE-40A0-A1B3-B2115C12A7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1179312"/>
            <a:ext cx="8643151" cy="531356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1,0;3,0x00;15,0xff;16,2 </a:t>
            </a:r>
            <a:r>
              <a:rPr lang="en-US" altLang="zh-TW" sz="1800" dirty="0"/>
              <a:t>//channel 0 (2402MHz)</a:t>
            </a:r>
            <a:r>
              <a:rPr lang="zh-TW" altLang="en-US" sz="1800" dirty="0"/>
              <a:t>，</a:t>
            </a:r>
            <a:r>
              <a:rPr lang="en-US" altLang="zh-TW" sz="1800" dirty="0"/>
              <a:t>BLE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1,19;3,0x00;15,0xff;16,2 </a:t>
            </a:r>
            <a:r>
              <a:rPr lang="en-US" altLang="zh-TW" sz="1800" dirty="0"/>
              <a:t> //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channel 19 (2421MHz)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，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BLE</a:t>
            </a:r>
            <a:endParaRPr lang="en-US" altLang="zh-TW" sz="18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1,39;3,0x00;15,0xff;16,2  </a:t>
            </a:r>
            <a:r>
              <a:rPr lang="en-US" altLang="zh-TW" sz="1800" dirty="0"/>
              <a:t>//channel 39 (2441MHz)</a:t>
            </a:r>
            <a:r>
              <a:rPr lang="zh-TW" altLang="en-US" sz="1800" dirty="0"/>
              <a:t>，</a:t>
            </a:r>
            <a:r>
              <a:rPr lang="en-US" altLang="zh-TW" sz="1800" dirty="0"/>
              <a:t>BLE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dirty="0"/>
              <a:t>********************************************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22 </a:t>
            </a:r>
            <a:r>
              <a:rPr lang="en-US" altLang="zh-TW" sz="1800" dirty="0"/>
              <a:t>//LE TX TEST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24 </a:t>
            </a:r>
            <a:r>
              <a:rPr lang="en-US" altLang="zh-TW" sz="1800" dirty="0"/>
              <a:t>//LE TEST END</a:t>
            </a:r>
            <a:endParaRPr lang="zh-TW" altLang="en-US" sz="18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81840DC-9F2F-47F5-8B24-40C85DBB7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068" y="2468731"/>
            <a:ext cx="5130704" cy="413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00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BLE TX test _ ch0</a:t>
            </a:r>
            <a:r>
              <a:rPr lang="zh-CN" altLang="zh-TW" dirty="0"/>
              <a:t>－</a:t>
            </a:r>
            <a:r>
              <a:rPr lang="en-US" altLang="zh-TW" dirty="0"/>
              <a:t>39 */ 2,0x09=PRBS9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1091953"/>
            <a:ext cx="11656381" cy="5400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1,0;2,0x09;3,0x30;4,0x00;7,0x00;15,0x25    </a:t>
            </a:r>
            <a:r>
              <a:rPr lang="en-US" altLang="zh-TW" sz="1800" dirty="0"/>
              <a:t>//channel 0 (2402MHz)</a:t>
            </a:r>
            <a:r>
              <a:rPr lang="zh-TW" altLang="en-US" sz="1800" dirty="0"/>
              <a:t>，</a:t>
            </a:r>
            <a:r>
              <a:rPr lang="en-US" altLang="zh-TW" sz="1800" dirty="0"/>
              <a:t>BLE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1,19;2,0x09;3,0x30;4,0x00;7,0x00;15,0x25     </a:t>
            </a:r>
            <a:r>
              <a:rPr lang="en-US" altLang="zh-TW" sz="1800" dirty="0"/>
              <a:t>//channel 19 (2421MHz)</a:t>
            </a:r>
            <a:r>
              <a:rPr lang="zh-TW" altLang="en-US" sz="1800" dirty="0"/>
              <a:t>，</a:t>
            </a:r>
            <a:r>
              <a:rPr lang="en-US" altLang="zh-TW" sz="1800" dirty="0"/>
              <a:t>BLE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1,39;2,0x09;3,0x30;4,0x00;7,0x00;15,0x25     </a:t>
            </a:r>
            <a:r>
              <a:rPr lang="en-US" altLang="zh-TW" sz="1800" dirty="0"/>
              <a:t>//channel 39 (2441MHz)</a:t>
            </a:r>
            <a:r>
              <a:rPr lang="zh-TW" altLang="en-US" sz="1800" dirty="0"/>
              <a:t>，</a:t>
            </a:r>
            <a:r>
              <a:rPr lang="en-US" altLang="zh-TW" sz="1800" dirty="0"/>
              <a:t>BLE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dirty="0"/>
              <a:t>********************************************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36      </a:t>
            </a:r>
            <a:r>
              <a:rPr lang="en-US" altLang="zh-TW" sz="1800" dirty="0"/>
              <a:t>//start </a:t>
            </a:r>
            <a:r>
              <a:rPr lang="en-US" altLang="zh-TW" sz="1800" dirty="0" err="1"/>
              <a:t>tx</a:t>
            </a: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37      </a:t>
            </a:r>
            <a:r>
              <a:rPr lang="en-US" altLang="zh-TW" sz="1800" dirty="0"/>
              <a:t>//stop </a:t>
            </a:r>
            <a:r>
              <a:rPr lang="en-US" altLang="zh-TW" sz="1800" dirty="0" err="1"/>
              <a:t>tx</a:t>
            </a: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2A047D5-9E39-4260-9D69-FE8658E5F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5515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BLE Single Tone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1091953"/>
            <a:ext cx="11656381" cy="5400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1,0;2,0x09;3,0x00;6,0xFF;7,0x00;9,0x3FFFF;11,0x000000c6967e    </a:t>
            </a:r>
            <a:r>
              <a:rPr lang="en-US" altLang="zh-TW" sz="1800" dirty="0"/>
              <a:t>//channel 0  BLE single tone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mode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1,19;2,0x09;3,0x00;6,0xFF;7,0x00;9,0x3FFFF;11,0x000000c6967e   </a:t>
            </a:r>
            <a:r>
              <a:rPr lang="en-US" altLang="zh-TW" sz="1800" dirty="0"/>
              <a:t>//channel 19  BLE single tone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mode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1,39;2,0x09;3,0x00;6,0xFF;7,0x00;9,0x3FFFF;11,0x000000c6967e   </a:t>
            </a:r>
            <a:r>
              <a:rPr lang="en-US" altLang="zh-TW" sz="1800" dirty="0"/>
              <a:t>//channel 39  BLE single tone </a:t>
            </a:r>
            <a:r>
              <a:rPr lang="en-US" altLang="zh-TW" sz="1800" dirty="0" err="1"/>
              <a:t>tx</a:t>
            </a:r>
            <a:r>
              <a:rPr lang="en-US" altLang="zh-TW" sz="1800" dirty="0"/>
              <a:t> mode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dirty="0"/>
              <a:t>****************************************************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36      </a:t>
            </a:r>
            <a:r>
              <a:rPr lang="en-US" altLang="zh-TW" sz="1800" dirty="0"/>
              <a:t>//start LE </a:t>
            </a:r>
            <a:r>
              <a:rPr lang="en-US" altLang="zh-TW" sz="1800" dirty="0" err="1"/>
              <a:t>tx</a:t>
            </a: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37      </a:t>
            </a:r>
            <a:r>
              <a:rPr lang="en-US" altLang="zh-TW" sz="1800" dirty="0"/>
              <a:t>//stop LE </a:t>
            </a:r>
            <a:r>
              <a:rPr lang="en-US" altLang="zh-TW" sz="1800" dirty="0" err="1"/>
              <a:t>tx</a:t>
            </a: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ED4E979-1F32-4D95-8199-C781FB39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7971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 RX test / by No-Signaling  /PRBS9 </a:t>
            </a:r>
            <a:r>
              <a:rPr lang="en-US" altLang="zh-TW" dirty="0" err="1"/>
              <a:t>payload_type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1091953"/>
            <a:ext cx="11656381" cy="5400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r>
              <a:rPr lang="en-US" altLang="zh-TW" sz="1800" b="1" dirty="0">
                <a:solidFill>
                  <a:srgbClr val="FF0066"/>
                </a:solidFill>
              </a:rPr>
              <a:t>1,0</a:t>
            </a:r>
            <a:r>
              <a:rPr lang="en-US" altLang="zh-TW" sz="1800" b="1" dirty="0">
                <a:solidFill>
                  <a:srgbClr val="0000FF"/>
                </a:solidFill>
              </a:rPr>
              <a:t>;</a:t>
            </a:r>
            <a:r>
              <a:rPr lang="en-US" altLang="zh-TW" sz="1800" b="1" dirty="0">
                <a:solidFill>
                  <a:srgbClr val="00B050"/>
                </a:solidFill>
              </a:rPr>
              <a:t>2,0x00</a:t>
            </a:r>
            <a:r>
              <a:rPr lang="en-US" altLang="zh-TW" sz="1800" b="1" dirty="0">
                <a:solidFill>
                  <a:srgbClr val="0000FF"/>
                </a:solidFill>
              </a:rPr>
              <a:t>;3,0x07;6,0xFF;9</a:t>
            </a:r>
            <a:r>
              <a:rPr lang="en-US" altLang="zh-TW" sz="1800" b="1" dirty="0">
                <a:solidFill>
                  <a:srgbClr val="FF0000"/>
                </a:solidFill>
              </a:rPr>
              <a:t>,0x33820</a:t>
            </a:r>
            <a:r>
              <a:rPr lang="en-US" altLang="zh-TW" sz="1800" b="1" dirty="0">
                <a:solidFill>
                  <a:srgbClr val="0000FF"/>
                </a:solidFill>
              </a:rPr>
              <a:t>;11,0x000000c6967e      </a:t>
            </a:r>
            <a:r>
              <a:rPr lang="en-US" altLang="zh-TW" sz="1800" dirty="0"/>
              <a:t>//channel 0,DH1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1,39;2,0x02;3,0x07;6,0xFF;9,0xA078;11,0x000000c6967e      </a:t>
            </a:r>
            <a:r>
              <a:rPr lang="en-US" altLang="zh-TW" sz="1800" dirty="0"/>
              <a:t>//channel 39,DH5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1,39;2,0x05;3,0x07;6,0xFF;9,0x3F870;11,0x000000c6967e      </a:t>
            </a:r>
            <a:r>
              <a:rPr lang="en-US" altLang="zh-TW" sz="1800" dirty="0"/>
              <a:t>//channel 39,2DH5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1,78;2,0x08;3,0x07;6,0xFF;9,0xA078;11,0x000000c6967e      </a:t>
            </a:r>
            <a:r>
              <a:rPr lang="en-US" altLang="zh-TW" sz="1800" dirty="0"/>
              <a:t>//channel 78,3DH5</a:t>
            </a:r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32</a:t>
            </a:r>
            <a:r>
              <a:rPr lang="en-US" altLang="zh-TW" sz="1800" dirty="0"/>
              <a:t>	//start </a:t>
            </a:r>
            <a:r>
              <a:rPr lang="en-US" altLang="zh-TW" sz="1800" dirty="0" err="1"/>
              <a:t>rx</a:t>
            </a: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bt_mp_Report</a:t>
            </a:r>
            <a:r>
              <a:rPr lang="en-US" altLang="zh-TW" sz="1800" b="1" dirty="0">
                <a:solidFill>
                  <a:srgbClr val="0000FF"/>
                </a:solidFill>
              </a:rPr>
              <a:t> 3	</a:t>
            </a:r>
          </a:p>
          <a:p>
            <a:pPr marL="0" indent="0">
              <a:buNone/>
            </a:pPr>
            <a:r>
              <a:rPr lang="en-US" altLang="zh-TW" sz="1800" dirty="0"/>
              <a:t>//Report Received Result /format</a:t>
            </a:r>
            <a:r>
              <a:rPr lang="zh-TW" altLang="en-US" sz="1800" dirty="0"/>
              <a:t> </a:t>
            </a:r>
            <a:r>
              <a:rPr lang="en-US" altLang="zh-TW" sz="1800" dirty="0" err="1"/>
              <a:t>RxRssi,RXBits,RxCounts,RxErrorBits</a:t>
            </a:r>
            <a:r>
              <a:rPr lang="en-US" altLang="zh-TW" sz="1800" dirty="0"/>
              <a:t>/ “</a:t>
            </a:r>
            <a:r>
              <a:rPr lang="en-US" altLang="zh-TW" sz="1800" dirty="0" err="1"/>
              <a:t>bt_mp_Report</a:t>
            </a:r>
            <a:r>
              <a:rPr lang="en-US" altLang="zh-TW" sz="1800" dirty="0"/>
              <a:t> 3” should be executed every 1s.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33</a:t>
            </a:r>
            <a:r>
              <a:rPr lang="en-US" altLang="zh-TW" sz="1800" dirty="0"/>
              <a:t>	//stop </a:t>
            </a:r>
            <a:r>
              <a:rPr lang="en-US" altLang="zh-TW" sz="1800" dirty="0" err="1"/>
              <a:t>rx</a:t>
            </a:r>
            <a:endParaRPr lang="en-US" altLang="zh-TW" sz="18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CE78585-6C4E-4AE8-BBF9-7167E2AC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168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A5B520-12F2-4C2F-A343-4743B0AE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5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altLang="zh-TW" dirty="0"/>
              <a:t> BLE RX test /Measure the DUT BLE Rx sensitivity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AD4A6D-7147-4D5F-A326-C012527FA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7250" y="1091953"/>
            <a:ext cx="11656381" cy="5557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1,0;3,0x07</a:t>
            </a:r>
            <a:r>
              <a:rPr lang="en-US" altLang="zh-TW" sz="1800" dirty="0"/>
              <a:t>      //ch0,Payload Type:PRBS9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1,0;2,0x09;</a:t>
            </a:r>
            <a:r>
              <a:rPr lang="en-US" altLang="zh-TW" sz="1800" b="1" dirty="0">
                <a:solidFill>
                  <a:schemeClr val="accent2"/>
                </a:solidFill>
              </a:rPr>
              <a:t>3,0x07</a:t>
            </a:r>
            <a:r>
              <a:rPr lang="en-US" altLang="zh-TW" sz="1800" b="1" dirty="0">
                <a:solidFill>
                  <a:srgbClr val="0000FF"/>
                </a:solidFill>
              </a:rPr>
              <a:t>  </a:t>
            </a:r>
            <a:r>
              <a:rPr lang="en-US" altLang="zh-TW" sz="1800" dirty="0"/>
              <a:t>//ch0,Payload Type:PRBS9</a:t>
            </a:r>
          </a:p>
          <a:p>
            <a:pPr marL="0" indent="0">
              <a:buNone/>
            </a:pPr>
            <a:r>
              <a:rPr lang="en-US" altLang="zh-TW" sz="1800" dirty="0"/>
              <a:t> 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23  </a:t>
            </a:r>
            <a:r>
              <a:rPr lang="en-US" altLang="zh-TW" sz="1800" dirty="0"/>
              <a:t>//Run </a:t>
            </a:r>
            <a:r>
              <a:rPr lang="en-US" altLang="zh-TW" sz="1800" dirty="0" err="1"/>
              <a:t>LE_RX_DUT_test</a:t>
            </a:r>
            <a:endParaRPr lang="en-US" altLang="zh-TW" sz="1800" dirty="0"/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bt_mp_Exec</a:t>
            </a:r>
            <a:r>
              <a:rPr lang="en-US" altLang="zh-TW" sz="1800" b="1" dirty="0">
                <a:solidFill>
                  <a:srgbClr val="0000FF"/>
                </a:solidFill>
              </a:rPr>
              <a:t> 24  </a:t>
            </a:r>
            <a:r>
              <a:rPr lang="en-US" altLang="zh-TW" sz="1800" dirty="0"/>
              <a:t>//</a:t>
            </a:r>
            <a:r>
              <a:rPr lang="en-US" altLang="zh-TW" sz="1800" dirty="0" err="1"/>
              <a:t>LE_RX_DUT_Test_End</a:t>
            </a:r>
            <a:r>
              <a:rPr lang="en-US" altLang="zh-TW" sz="1800" dirty="0"/>
              <a:t>; stop LE packet RX and to obtain the receive packet count</a:t>
            </a:r>
          </a:p>
          <a:p>
            <a:pPr marL="0" indent="0">
              <a:buNone/>
            </a:pPr>
            <a:r>
              <a:rPr lang="en-US" altLang="zh-TW" sz="1800" dirty="0"/>
              <a:t>k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bt_mp_Report</a:t>
            </a:r>
            <a:r>
              <a:rPr lang="en-US" altLang="zh-TW" sz="1800" b="1" dirty="0">
                <a:solidFill>
                  <a:srgbClr val="0000FF"/>
                </a:solidFill>
              </a:rPr>
              <a:t> 11  </a:t>
            </a:r>
            <a:r>
              <a:rPr lang="en-US" altLang="zh-TW" sz="1800" dirty="0"/>
              <a:t>//Rx </a:t>
            </a:r>
            <a:r>
              <a:rPr lang="en-US" altLang="zh-TW" sz="1800" dirty="0" err="1"/>
              <a:t>RxCounts</a:t>
            </a:r>
            <a:endParaRPr lang="en-US" altLang="zh-TW" sz="1800" dirty="0"/>
          </a:p>
          <a:p>
            <a:pPr marL="0" indent="0">
              <a:buNone/>
            </a:pPr>
            <a:r>
              <a:rPr lang="en-US" altLang="zh-TW" sz="1800" dirty="0"/>
              <a:t>--------------------------------------------------------------------------------------------------------------------------------------------------------------------</a:t>
            </a:r>
          </a:p>
          <a:p>
            <a:pPr marL="0" indent="0">
              <a:buNone/>
            </a:pPr>
            <a:r>
              <a:rPr lang="en-US" altLang="zh-TW" sz="1800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sz="1800" b="1" dirty="0">
                <a:solidFill>
                  <a:srgbClr val="0000FF"/>
                </a:solidFill>
              </a:rPr>
              <a:t> 1,0;2,0x09;</a:t>
            </a:r>
            <a:r>
              <a:rPr lang="en-US" altLang="zh-TW" sz="1800" b="1" dirty="0">
                <a:solidFill>
                  <a:schemeClr val="accent2"/>
                </a:solidFill>
              </a:rPr>
              <a:t>3,0x07</a:t>
            </a:r>
            <a:r>
              <a:rPr lang="en-US" altLang="zh-TW" sz="1800" b="1" dirty="0">
                <a:solidFill>
                  <a:srgbClr val="0000FF"/>
                </a:solidFill>
              </a:rPr>
              <a:t> </a:t>
            </a:r>
            <a:endParaRPr lang="zh-TW" altLang="en-US" sz="1800" dirty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CD855E4-B3D7-49FB-8CB7-79F194F9A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551" y="4079321"/>
            <a:ext cx="4699244" cy="225939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3E6FA68-9F8B-44A1-B32B-AF61280DA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551" y="6297612"/>
            <a:ext cx="4699244" cy="28961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61BD6B47-20E1-494D-8C52-3E0E5E0B38B3}"/>
              </a:ext>
            </a:extLst>
          </p:cNvPr>
          <p:cNvSpPr/>
          <p:nvPr/>
        </p:nvSpPr>
        <p:spPr>
          <a:xfrm>
            <a:off x="3231472" y="4079321"/>
            <a:ext cx="683580" cy="3062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D0BEFB0C-3807-4423-A4F3-5ED1BFD8CEB8}"/>
              </a:ext>
            </a:extLst>
          </p:cNvPr>
          <p:cNvCxnSpPr>
            <a:stCxn id="10" idx="3"/>
          </p:cNvCxnSpPr>
          <p:nvPr/>
        </p:nvCxnSpPr>
        <p:spPr>
          <a:xfrm>
            <a:off x="3915052" y="4232445"/>
            <a:ext cx="689499" cy="2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504923C-187F-45D4-82DC-33FA4FA8A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1451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BFAA68-CF85-4A92-98E1-C2D02403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Adjust Tx Power By Command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F3DB47E-618D-4300-BEAC-9A7BFD851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C66976A-396D-480E-B09A-F74415E56F45}"/>
              </a:ext>
            </a:extLst>
          </p:cNvPr>
          <p:cNvSpPr txBox="1"/>
          <p:nvPr/>
        </p:nvSpPr>
        <p:spPr>
          <a:xfrm>
            <a:off x="838200" y="1125787"/>
            <a:ext cx="981500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i="0" u="none" strike="noStrike" baseline="0" dirty="0">
                <a:solidFill>
                  <a:srgbClr val="000000"/>
                </a:solidFill>
              </a:rPr>
              <a:t>Get </a:t>
            </a:r>
            <a:r>
              <a:rPr lang="en-US" altLang="zh-TW" sz="1800" b="0" i="0" u="none" strike="noStrike" baseline="0" dirty="0">
                <a:solidFill>
                  <a:srgbClr val="000000"/>
                </a:solidFill>
              </a:rPr>
              <a:t>TX power level</a:t>
            </a:r>
          </a:p>
          <a:p>
            <a:endParaRPr lang="en-US" altLang="zh-TW" dirty="0">
              <a:solidFill>
                <a:srgbClr val="000000"/>
              </a:solidFill>
            </a:endParaRPr>
          </a:p>
          <a:p>
            <a:r>
              <a:rPr lang="en-US" altLang="zh-TW" b="1" dirty="0" err="1">
                <a:solidFill>
                  <a:srgbClr val="0000FF"/>
                </a:solidFill>
              </a:rPr>
              <a:t>bt_mp_Exec</a:t>
            </a:r>
            <a:r>
              <a:rPr lang="en-US" altLang="zh-TW" b="1" dirty="0">
                <a:solidFill>
                  <a:srgbClr val="0000FF"/>
                </a:solidFill>
              </a:rPr>
              <a:t> 38</a:t>
            </a:r>
          </a:p>
          <a:p>
            <a:r>
              <a:rPr lang="en-US" altLang="zh-TW" b="1" dirty="0" err="1">
                <a:solidFill>
                  <a:srgbClr val="0000FF"/>
                </a:solidFill>
              </a:rPr>
              <a:t>bt_mp_Report</a:t>
            </a:r>
            <a:r>
              <a:rPr lang="en-US" altLang="zh-TW" b="1" dirty="0">
                <a:solidFill>
                  <a:srgbClr val="0000FF"/>
                </a:solidFill>
              </a:rPr>
              <a:t> 17</a:t>
            </a:r>
          </a:p>
          <a:p>
            <a:endParaRPr lang="en-US" altLang="zh-TW" b="1" dirty="0">
              <a:solidFill>
                <a:srgbClr val="0000FF"/>
              </a:solidFill>
            </a:endParaRPr>
          </a:p>
          <a:p>
            <a:endParaRPr lang="en-US" altLang="zh-TW" b="1" dirty="0">
              <a:solidFill>
                <a:srgbClr val="0000FF"/>
              </a:solidFill>
            </a:endParaRPr>
          </a:p>
          <a:p>
            <a:endParaRPr lang="en-US" altLang="zh-TW" b="1" dirty="0">
              <a:solidFill>
                <a:srgbClr val="0000FF"/>
              </a:solidFill>
            </a:endParaRPr>
          </a:p>
          <a:p>
            <a:endParaRPr lang="en-US" altLang="zh-TW" b="1" dirty="0">
              <a:solidFill>
                <a:srgbClr val="0000FF"/>
              </a:solidFill>
            </a:endParaRPr>
          </a:p>
          <a:p>
            <a:endParaRPr lang="en-US" altLang="zh-TW" b="1" dirty="0">
              <a:solidFill>
                <a:srgbClr val="0000FF"/>
              </a:solidFill>
            </a:endParaRPr>
          </a:p>
          <a:p>
            <a:endParaRPr lang="en-US" altLang="zh-TW" b="1" dirty="0">
              <a:solidFill>
                <a:srgbClr val="0000FF"/>
              </a:solidFill>
            </a:endParaRPr>
          </a:p>
          <a:p>
            <a:r>
              <a:rPr lang="en-US" altLang="zh-TW" sz="1800" b="1" i="0" u="none" strike="noStrike" baseline="0" dirty="0">
                <a:solidFill>
                  <a:srgbClr val="000000"/>
                </a:solidFill>
              </a:rPr>
              <a:t>Set </a:t>
            </a:r>
            <a:r>
              <a:rPr lang="en-US" altLang="zh-TW" sz="1800" i="0" u="none" strike="noStrike" baseline="0" dirty="0">
                <a:solidFill>
                  <a:srgbClr val="000000"/>
                </a:solidFill>
              </a:rPr>
              <a:t>TX power level to ram</a:t>
            </a:r>
            <a:r>
              <a:rPr lang="en-US" altLang="zh-TW" sz="1800" b="1" i="0" u="none" strike="noStrike" baseline="0" dirty="0">
                <a:solidFill>
                  <a:srgbClr val="000000"/>
                </a:solidFill>
              </a:rPr>
              <a:t>: </a:t>
            </a:r>
            <a:r>
              <a:rPr lang="en-US" altLang="zh-TW" sz="1800" b="1" i="0" u="none" strike="noStrike" baseline="0" dirty="0">
                <a:solidFill>
                  <a:srgbClr val="00B050"/>
                </a:solidFill>
              </a:rPr>
              <a:t>Default</a:t>
            </a:r>
            <a:r>
              <a:rPr lang="en-US" altLang="zh-TW" sz="1800" b="1" i="0" u="none" strike="noStrike" baseline="0" dirty="0">
                <a:solidFill>
                  <a:srgbClr val="000000"/>
                </a:solidFill>
              </a:rPr>
              <a:t> </a:t>
            </a:r>
            <a:r>
              <a:rPr lang="nb-NO" altLang="zh-TW" sz="1800" b="1" i="0" u="none" strike="noStrike" baseline="0" dirty="0">
                <a:solidFill>
                  <a:srgbClr val="00B050"/>
                </a:solidFill>
              </a:rPr>
              <a:t>(1M=0x3C);(2M=0x43);(3M=0x43),(BLE=0x3C) </a:t>
            </a:r>
          </a:p>
          <a:p>
            <a:endParaRPr lang="nb-NO" altLang="zh-TW" b="1" dirty="0">
              <a:solidFill>
                <a:srgbClr val="00B050"/>
              </a:solidFill>
            </a:endParaRPr>
          </a:p>
          <a:p>
            <a:r>
              <a:rPr lang="en-US" altLang="zh-TW" b="1" dirty="0" err="1">
                <a:solidFill>
                  <a:srgbClr val="0000FF"/>
                </a:solidFill>
              </a:rPr>
              <a:t>bt_mp_SetParam</a:t>
            </a:r>
            <a:r>
              <a:rPr lang="en-US" altLang="zh-TW" b="1" dirty="0">
                <a:solidFill>
                  <a:srgbClr val="0000FF"/>
                </a:solidFill>
              </a:rPr>
              <a:t> 18,0x3C,0x43,0x43,0x3C,0x3C; </a:t>
            </a:r>
          </a:p>
          <a:p>
            <a:r>
              <a:rPr lang="en-US" altLang="zh-TW" b="1" dirty="0" err="1">
                <a:solidFill>
                  <a:srgbClr val="0000FF"/>
                </a:solidFill>
              </a:rPr>
              <a:t>bt_mp_Exec</a:t>
            </a:r>
            <a:r>
              <a:rPr lang="en-US" altLang="zh-TW" b="1" dirty="0">
                <a:solidFill>
                  <a:srgbClr val="0000FF"/>
                </a:solidFill>
              </a:rPr>
              <a:t> 51 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D7F1550-7A11-4036-867B-DA57DAADF16B}"/>
              </a:ext>
            </a:extLst>
          </p:cNvPr>
          <p:cNvSpPr txBox="1"/>
          <p:nvPr/>
        </p:nvSpPr>
        <p:spPr>
          <a:xfrm>
            <a:off x="4968252" y="2294530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66"/>
                </a:solidFill>
              </a:rPr>
              <a:t>BT 1M</a:t>
            </a:r>
            <a:endParaRPr lang="zh-TW" altLang="en-US" dirty="0">
              <a:solidFill>
                <a:srgbClr val="FF0066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BA8894D-2549-469B-84C8-B4E2535C7792}"/>
              </a:ext>
            </a:extLst>
          </p:cNvPr>
          <p:cNvSpPr txBox="1"/>
          <p:nvPr/>
        </p:nvSpPr>
        <p:spPr>
          <a:xfrm>
            <a:off x="5811631" y="3014441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66"/>
                </a:solidFill>
              </a:rPr>
              <a:t>BT 2M</a:t>
            </a:r>
            <a:endParaRPr lang="zh-TW" altLang="en-US" dirty="0">
              <a:solidFill>
                <a:srgbClr val="FF0066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4BA2A03-8CAA-4A40-A28C-CD067DA10D42}"/>
              </a:ext>
            </a:extLst>
          </p:cNvPr>
          <p:cNvSpPr txBox="1"/>
          <p:nvPr/>
        </p:nvSpPr>
        <p:spPr>
          <a:xfrm>
            <a:off x="6655010" y="2248709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66"/>
                </a:solidFill>
              </a:rPr>
              <a:t>BT 3M</a:t>
            </a:r>
            <a:endParaRPr lang="zh-TW" altLang="en-US" dirty="0">
              <a:solidFill>
                <a:srgbClr val="FF0066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D08B309-6FE6-4453-9EEE-1A30C2D2DC4E}"/>
              </a:ext>
            </a:extLst>
          </p:cNvPr>
          <p:cNvSpPr txBox="1"/>
          <p:nvPr/>
        </p:nvSpPr>
        <p:spPr>
          <a:xfrm>
            <a:off x="7593822" y="3014441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66"/>
                </a:solidFill>
              </a:rPr>
              <a:t>LE 1M</a:t>
            </a:r>
            <a:endParaRPr lang="zh-TW" altLang="en-US" dirty="0">
              <a:solidFill>
                <a:srgbClr val="FF0066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32A697DD-1B8E-4E84-83C6-C7B3DD57A910}"/>
              </a:ext>
            </a:extLst>
          </p:cNvPr>
          <p:cNvSpPr txBox="1"/>
          <p:nvPr/>
        </p:nvSpPr>
        <p:spPr>
          <a:xfrm>
            <a:off x="8363222" y="2266978"/>
            <a:ext cx="84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66"/>
                </a:solidFill>
              </a:rPr>
              <a:t>LE 2M</a:t>
            </a:r>
            <a:endParaRPr lang="zh-TW" altLang="en-US" dirty="0">
              <a:solidFill>
                <a:srgbClr val="FF0066"/>
              </a:solidFill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E3B5CE80-1D7D-4BE3-A37E-7CAA69ABE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90583"/>
            <a:ext cx="9238464" cy="323858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0D77CD0B-E6A9-4A93-A7A4-B68B9B3722CB}"/>
              </a:ext>
            </a:extLst>
          </p:cNvPr>
          <p:cNvSpPr txBox="1"/>
          <p:nvPr/>
        </p:nvSpPr>
        <p:spPr>
          <a:xfrm>
            <a:off x="2839091" y="4271460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FF0066"/>
                </a:solidFill>
              </a:rPr>
              <a:t>BT1M</a:t>
            </a:r>
            <a:endParaRPr lang="zh-TW" altLang="en-US" sz="1400" dirty="0">
              <a:solidFill>
                <a:srgbClr val="FF0066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9126F6BE-F833-405F-8A1D-E3E6EB98FDB8}"/>
              </a:ext>
            </a:extLst>
          </p:cNvPr>
          <p:cNvSpPr txBox="1"/>
          <p:nvPr/>
        </p:nvSpPr>
        <p:spPr>
          <a:xfrm>
            <a:off x="3382108" y="4249095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FF0066"/>
                </a:solidFill>
              </a:rPr>
              <a:t>BT2M</a:t>
            </a:r>
            <a:endParaRPr lang="zh-TW" altLang="en-US" sz="1400" dirty="0">
              <a:solidFill>
                <a:srgbClr val="FF0066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B9EB64A5-3210-4353-9953-4D0158844E15}"/>
              </a:ext>
            </a:extLst>
          </p:cNvPr>
          <p:cNvSpPr txBox="1"/>
          <p:nvPr/>
        </p:nvSpPr>
        <p:spPr>
          <a:xfrm>
            <a:off x="4346814" y="4271459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FF0066"/>
                </a:solidFill>
              </a:rPr>
              <a:t>LE1M</a:t>
            </a:r>
            <a:endParaRPr lang="zh-TW" altLang="en-US" sz="1400" dirty="0">
              <a:solidFill>
                <a:srgbClr val="FF0066"/>
              </a:solidFill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6793E96F-9753-4A99-B9C2-C5C35E0AA831}"/>
              </a:ext>
            </a:extLst>
          </p:cNvPr>
          <p:cNvSpPr txBox="1"/>
          <p:nvPr/>
        </p:nvSpPr>
        <p:spPr>
          <a:xfrm>
            <a:off x="3864177" y="42579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FF0066"/>
                </a:solidFill>
              </a:rPr>
              <a:t>BT3M</a:t>
            </a:r>
            <a:endParaRPr lang="zh-TW" altLang="en-US" sz="1400" dirty="0">
              <a:solidFill>
                <a:srgbClr val="FF0066"/>
              </a:solidFill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D6025E5-D25D-4019-9FAE-98B23D14B924}"/>
              </a:ext>
            </a:extLst>
          </p:cNvPr>
          <p:cNvSpPr txBox="1"/>
          <p:nvPr/>
        </p:nvSpPr>
        <p:spPr>
          <a:xfrm>
            <a:off x="4902323" y="4271459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FF0066"/>
                </a:solidFill>
              </a:rPr>
              <a:t>LE2M</a:t>
            </a:r>
            <a:endParaRPr lang="zh-TW" altLang="en-US" sz="1400" dirty="0">
              <a:solidFill>
                <a:srgbClr val="FF0066"/>
              </a:solidFill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395FFF84-FB8F-483B-8D55-90A6C2F3FA41}"/>
              </a:ext>
            </a:extLst>
          </p:cNvPr>
          <p:cNvSpPr txBox="1"/>
          <p:nvPr/>
        </p:nvSpPr>
        <p:spPr>
          <a:xfrm>
            <a:off x="5596631" y="424252"/>
            <a:ext cx="52578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Notice: If DUT restart and need to set power value again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25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36C0B6-4DED-4D0C-9623-9A0DBDC68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Tx Power Table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CF17503-E181-4BD8-9F05-C19501CA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A4F6-2B04-44B3-A069-9BF7384DF2D1}" type="slidenum">
              <a:rPr lang="zh-TW" altLang="en-US" smtClean="0"/>
              <a:t>16</a:t>
            </a:fld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E158CB8-3250-4DB4-964B-EC79BD776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43" y="897819"/>
            <a:ext cx="6599068" cy="582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3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4396</TotalTime>
  <Words>1018</Words>
  <Application>Microsoft Office PowerPoint</Application>
  <PresentationFormat>寬螢幕</PresentationFormat>
  <Paragraphs>184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佈景主題</vt:lpstr>
      <vt:lpstr>Command line</vt:lpstr>
      <vt:lpstr>Console Pin Definition</vt:lpstr>
      <vt:lpstr>Direct Test Mode</vt:lpstr>
      <vt:lpstr>BR/EDR continue TX test</vt:lpstr>
      <vt:lpstr>PowerPoint 簡報</vt:lpstr>
      <vt:lpstr>PowerPoint 簡報</vt:lpstr>
      <vt:lpstr>Sigle Tone Tx Mode</vt:lpstr>
      <vt:lpstr>Hopping test</vt:lpstr>
      <vt:lpstr>BLE5.0 TX test (1M)</vt:lpstr>
      <vt:lpstr>BLE5.0 TX test (2M)</vt:lpstr>
      <vt:lpstr>BLE TX test _ ch0－39 */ 2,0x09=PRBS9</vt:lpstr>
      <vt:lpstr>BLE Single Tone</vt:lpstr>
      <vt:lpstr> RX test / by No-Signaling  /PRBS9 payload_type</vt:lpstr>
      <vt:lpstr> BLE RX test /Measure the DUT BLE Rx sensitivity</vt:lpstr>
      <vt:lpstr>Adjust Tx Power By Command</vt:lpstr>
      <vt:lpstr>Tx Power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香如 陳</dc:creator>
  <cp:lastModifiedBy>香如 陳</cp:lastModifiedBy>
  <cp:revision>170</cp:revision>
  <dcterms:created xsi:type="dcterms:W3CDTF">2019-09-17T00:28:29Z</dcterms:created>
  <dcterms:modified xsi:type="dcterms:W3CDTF">2021-01-15T06:25:07Z</dcterms:modified>
</cp:coreProperties>
</file>